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oboto"/>
      <p:regular r:id="rId39"/>
      <p:bold r:id="rId40"/>
      <p:italic r:id="rId41"/>
      <p:boldItalic r:id="rId42"/>
    </p:embeddedFont>
    <p:embeddedFont>
      <p:font typeface="Fira Sans ExtraBold"/>
      <p:bold r:id="rId43"/>
      <p:boldItalic r:id="rId44"/>
    </p:embeddedFont>
    <p:embeddedFont>
      <p:font typeface="Fira Sans"/>
      <p:regular r:id="rId45"/>
      <p:bold r:id="rId46"/>
      <p:italic r:id="rId47"/>
      <p:boldItalic r:id="rId48"/>
    </p:embeddedFont>
    <p:embeddedFont>
      <p:font typeface="Fira Code"/>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FiraSansExtraBold-boldItalic.fntdata"/><Relationship Id="rId43" Type="http://schemas.openxmlformats.org/officeDocument/2006/relationships/font" Target="fonts/FiraSansExtraBold-bold.fntdata"/><Relationship Id="rId46" Type="http://schemas.openxmlformats.org/officeDocument/2006/relationships/font" Target="fonts/FiraSans-bold.fntdata"/><Relationship Id="rId45" Type="http://schemas.openxmlformats.org/officeDocument/2006/relationships/font" Target="fonts/Fira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boldItalic.fntdata"/><Relationship Id="rId47" Type="http://schemas.openxmlformats.org/officeDocument/2006/relationships/font" Target="fonts/FiraSans-italic.fntdata"/><Relationship Id="rId49" Type="http://schemas.openxmlformats.org/officeDocument/2006/relationships/font" Target="fonts/FiraCod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FiraCode-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36092cce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36092cce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36092cce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36092cce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36092cce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36092cce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4bf81ce2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4bf81ce2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4bf81ce2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4bf81ce2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1c24d8db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1c24d8db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4bf81ce2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4bf81ce2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4bf81ce2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4bf81ce2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4bf81ce2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4bf81ce2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0cf1baf9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0cf1baf9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35f8cf3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35f8cf3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007b6181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007b6181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1c24d8db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1c24d8db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350">
                <a:solidFill>
                  <a:srgbClr val="252525"/>
                </a:solidFill>
                <a:latin typeface="Roboto"/>
                <a:ea typeface="Roboto"/>
                <a:cs typeface="Roboto"/>
                <a:sym typeface="Roboto"/>
              </a:rPr>
              <a:t>Aynı histogramda 3'ten fazla grubu karşılaştırmayın. Grafik darmadağın oluyor ve anlaşılması zor olabiliyor. Bunun yerine bir violin plot veya box plot kullanabilirsiniz.</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1c24d8db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1c24d8db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36092cce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36092cce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1c24d8db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1c24d8db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1c24d8db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1c24d8db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007b6181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007b6181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0cf1baf9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0cf1baf9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1c24d8db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1c24d8db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007b6181b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007b6181b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204348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204348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1c24d8db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1c24d8db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1c24d8db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1c24d8db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007b6181b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007b6181b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007b6181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007b6181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1c24d8db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1c24d8db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36092cc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36092cc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0a3f480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0a3f480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4bf81ce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4bf81ce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0a82af18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0a82af18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4bf81ce2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4bf81ce2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0a82af1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0a82af1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pic>
        <p:nvPicPr>
          <p:cNvPr id="9" name="Google Shape;9;p1"/>
          <p:cNvPicPr preferRelativeResize="0"/>
          <p:nvPr/>
        </p:nvPicPr>
        <p:blipFill>
          <a:blip r:embed="rId1">
            <a:alphaModFix/>
          </a:blip>
          <a:stretch>
            <a:fillRect/>
          </a:stretch>
        </p:blipFill>
        <p:spPr>
          <a:xfrm>
            <a:off x="7873725" y="105399"/>
            <a:ext cx="1147424" cy="437350"/>
          </a:xfrm>
          <a:prstGeom prst="rect">
            <a:avLst/>
          </a:prstGeom>
          <a:noFill/>
          <a:ln>
            <a:noFill/>
          </a:ln>
        </p:spPr>
      </p:pic>
      <p:sp>
        <p:nvSpPr>
          <p:cNvPr id="10" name="Google Shape;10;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1" name="Google Shape;11;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colab.research.google.com/drive/1elBFsrB61wima9wDybXRQLywmIMYRrvY?usp=sharing" TargetMode="External"/><Relationship Id="rId4" Type="http://schemas.openxmlformats.org/officeDocument/2006/relationships/hyperlink" Target="https://colab.research.google.com/drive/1elBFsrB61wima9wDybXRQLywmIMYRrvY?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Veri Görselleştirme </a:t>
            </a:r>
            <a:endParaRPr sz="6000"/>
          </a:p>
          <a:p>
            <a:pPr indent="0" lvl="0" marL="0" rtl="0" algn="ctr">
              <a:spcBef>
                <a:spcPts val="0"/>
              </a:spcBef>
              <a:spcAft>
                <a:spcPts val="0"/>
              </a:spcAft>
              <a:buNone/>
            </a:pPr>
            <a:r>
              <a:rPr lang="tr" sz="6000"/>
              <a:t>Eğitimi</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Line Plot</a:t>
            </a:r>
            <a:endParaRPr/>
          </a:p>
        </p:txBody>
      </p:sp>
      <p:sp>
        <p:nvSpPr>
          <p:cNvPr id="114" name="Google Shape;114;p22"/>
          <p:cNvSpPr txBox="1"/>
          <p:nvPr>
            <p:ph idx="1" type="body"/>
          </p:nvPr>
        </p:nvSpPr>
        <p:spPr>
          <a:xfrm>
            <a:off x="311700" y="1152475"/>
            <a:ext cx="8444100" cy="8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Çizgi grafiği, temel olarak iki sayısal değer kümesi arasındaki ilişkiyi gostermek için kullanılır. Genellikle, iki bağımlı değişken arasında artan veya azalan bir eğilim göstermek için uygundur.</a:t>
            </a:r>
            <a:endParaRPr/>
          </a:p>
          <a:p>
            <a:pPr indent="0" lvl="0" marL="0" rtl="0" algn="l">
              <a:spcBef>
                <a:spcPts val="1200"/>
              </a:spcBef>
              <a:spcAft>
                <a:spcPts val="1200"/>
              </a:spcAft>
              <a:buNone/>
            </a:pPr>
            <a:r>
              <a:t/>
            </a:r>
            <a:endParaRPr/>
          </a:p>
        </p:txBody>
      </p:sp>
      <p:pic>
        <p:nvPicPr>
          <p:cNvPr id="115" name="Google Shape;115;p22"/>
          <p:cNvPicPr preferRelativeResize="0"/>
          <p:nvPr/>
        </p:nvPicPr>
        <p:blipFill rotWithShape="1">
          <a:blip r:embed="rId3">
            <a:alphaModFix/>
          </a:blip>
          <a:srcRect b="0" l="0" r="0" t="9600"/>
          <a:stretch/>
        </p:blipFill>
        <p:spPr>
          <a:xfrm>
            <a:off x="3949225" y="1985575"/>
            <a:ext cx="4677925" cy="2472300"/>
          </a:xfrm>
          <a:prstGeom prst="rect">
            <a:avLst/>
          </a:prstGeom>
          <a:noFill/>
          <a:ln>
            <a:noFill/>
          </a:ln>
        </p:spPr>
      </p:pic>
      <p:sp>
        <p:nvSpPr>
          <p:cNvPr id="116" name="Google Shape;116;p22"/>
          <p:cNvSpPr txBox="1"/>
          <p:nvPr/>
        </p:nvSpPr>
        <p:spPr>
          <a:xfrm>
            <a:off x="311700" y="1824400"/>
            <a:ext cx="3395700" cy="283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tr" sz="1200">
                <a:solidFill>
                  <a:schemeClr val="dk1"/>
                </a:solidFill>
                <a:latin typeface="Century"/>
                <a:ea typeface="Century"/>
                <a:cs typeface="Century"/>
                <a:sym typeface="Century"/>
              </a:rPr>
              <a:t>Örneğin, 24 saatlik bir süre içinde havanın nasıl değiştiğini görmek istiyorsanız, x ekseninin saatlik bilgileri ve y ekseninin derece cinsinden hava durumunu içeren bir çizgi grafiği kullanabilirsiniz.</a:t>
            </a:r>
            <a:endParaRPr sz="1200">
              <a:solidFill>
                <a:schemeClr val="dk1"/>
              </a:solidFill>
              <a:latin typeface="Century"/>
              <a:ea typeface="Century"/>
              <a:cs typeface="Century"/>
              <a:sym typeface="Century"/>
            </a:endParaRPr>
          </a:p>
          <a:p>
            <a:pPr indent="-304800" lvl="0" marL="457200" rtl="0" algn="l">
              <a:lnSpc>
                <a:spcPct val="115000"/>
              </a:lnSpc>
              <a:spcBef>
                <a:spcPts val="120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Verideki eğilimleri anlamak için bilgileri hızla taramayı kolaylaştırır</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Sürekli bir değişkene (örneğin zaman veya para gibi) göre elde edilen verileri göstermek için kullanılır </a:t>
            </a:r>
            <a:endParaRPr sz="1200">
              <a:solidFill>
                <a:schemeClr val="dk1"/>
              </a:solidFill>
              <a:latin typeface="Century"/>
              <a:ea typeface="Century"/>
              <a:cs typeface="Century"/>
              <a:sym typeface="Century"/>
            </a:endParaRPr>
          </a:p>
          <a:p>
            <a:pPr indent="0" lvl="0" marL="0" rtl="0" algn="l">
              <a:spcBef>
                <a:spcPts val="1200"/>
              </a:spcBef>
              <a:spcAft>
                <a:spcPts val="0"/>
              </a:spcAft>
              <a:buNone/>
            </a:pPr>
            <a:r>
              <a:t/>
            </a:r>
            <a:endParaRPr>
              <a:latin typeface="Century"/>
              <a:ea typeface="Century"/>
              <a:cs typeface="Century"/>
              <a:sym typeface="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Line Plot Uygulama</a:t>
            </a:r>
            <a:endParaRPr/>
          </a:p>
        </p:txBody>
      </p:sp>
      <p:sp>
        <p:nvSpPr>
          <p:cNvPr id="122" name="Google Shape;122;p23"/>
          <p:cNvSpPr txBox="1"/>
          <p:nvPr>
            <p:ph idx="1" type="body"/>
          </p:nvPr>
        </p:nvSpPr>
        <p:spPr>
          <a:xfrm>
            <a:off x="311700" y="1152475"/>
            <a:ext cx="8520600" cy="13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Çizgi grafikleri, gözlemler arasında bir sıralamanın olduğu herhangi bir dizi verisinin yanı sıra zaman serisi verilerinin sunulması için kullanışlıdır.</a:t>
            </a:r>
            <a:endParaRPr/>
          </a:p>
          <a:p>
            <a:pPr indent="0" lvl="0" marL="0" rtl="0" algn="l">
              <a:spcBef>
                <a:spcPts val="1200"/>
              </a:spcBef>
              <a:spcAft>
                <a:spcPts val="0"/>
              </a:spcAft>
              <a:buClr>
                <a:schemeClr val="dk1"/>
              </a:buClr>
              <a:buSzPts val="1100"/>
              <a:buFont typeface="Arial"/>
              <a:buNone/>
            </a:pPr>
            <a:r>
              <a:rPr lang="tr" sz="1300">
                <a:solidFill>
                  <a:schemeClr val="dk2"/>
                </a:solidFill>
              </a:rPr>
              <a:t>Aşağıdaki örnek, y eksenindeki gözlemler olarak x ekseni ve x ekseninin bir fonksiyonu olarak bir sinüs dalgası olarak 100 kayan nokta değerinden oluşan bir dizi oluşturur. Sonuçlar bir çizgi grafiği olarak çizilir.</a:t>
            </a:r>
            <a:endParaRPr sz="1300">
              <a:solidFill>
                <a:schemeClr val="dk2"/>
              </a:solidFill>
            </a:endParaRPr>
          </a:p>
          <a:p>
            <a:pPr indent="0" lvl="0" marL="0" rtl="0" algn="l">
              <a:spcBef>
                <a:spcPts val="1200"/>
              </a:spcBef>
              <a:spcAft>
                <a:spcPts val="1200"/>
              </a:spcAft>
              <a:buNone/>
            </a:pPr>
            <a:r>
              <a:t/>
            </a:r>
            <a:endParaRPr/>
          </a:p>
        </p:txBody>
      </p:sp>
      <p:pic>
        <p:nvPicPr>
          <p:cNvPr id="123" name="Google Shape;123;p23"/>
          <p:cNvPicPr preferRelativeResize="0"/>
          <p:nvPr/>
        </p:nvPicPr>
        <p:blipFill>
          <a:blip r:embed="rId3">
            <a:alphaModFix/>
          </a:blip>
          <a:stretch>
            <a:fillRect/>
          </a:stretch>
        </p:blipFill>
        <p:spPr>
          <a:xfrm>
            <a:off x="620425" y="2596725"/>
            <a:ext cx="3704925" cy="1932750"/>
          </a:xfrm>
          <a:prstGeom prst="rect">
            <a:avLst/>
          </a:prstGeom>
          <a:noFill/>
          <a:ln>
            <a:noFill/>
          </a:ln>
        </p:spPr>
      </p:pic>
      <p:pic>
        <p:nvPicPr>
          <p:cNvPr id="124" name="Google Shape;124;p23"/>
          <p:cNvPicPr preferRelativeResize="0"/>
          <p:nvPr/>
        </p:nvPicPr>
        <p:blipFill>
          <a:blip r:embed="rId4">
            <a:alphaModFix/>
          </a:blip>
          <a:stretch>
            <a:fillRect/>
          </a:stretch>
        </p:blipFill>
        <p:spPr>
          <a:xfrm>
            <a:off x="5434675" y="2596725"/>
            <a:ext cx="2577006" cy="1932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Hatalı Gösterimler</a:t>
            </a:r>
            <a:endParaRPr/>
          </a:p>
        </p:txBody>
      </p:sp>
      <p:sp>
        <p:nvSpPr>
          <p:cNvPr id="130" name="Google Shape;130;p24"/>
          <p:cNvSpPr txBox="1"/>
          <p:nvPr/>
        </p:nvSpPr>
        <p:spPr>
          <a:xfrm>
            <a:off x="5453850" y="1457275"/>
            <a:ext cx="25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a:latin typeface="Century"/>
                <a:ea typeface="Century"/>
                <a:cs typeface="Century"/>
                <a:sym typeface="Century"/>
              </a:rPr>
              <a:t>Düzgün ve Temiz Eksenler</a:t>
            </a:r>
            <a:endParaRPr>
              <a:latin typeface="Century"/>
              <a:ea typeface="Century"/>
              <a:cs typeface="Century"/>
              <a:sym typeface="Century"/>
            </a:endParaRPr>
          </a:p>
        </p:txBody>
      </p:sp>
      <p:pic>
        <p:nvPicPr>
          <p:cNvPr id="131" name="Google Shape;131;p24"/>
          <p:cNvPicPr preferRelativeResize="0"/>
          <p:nvPr/>
        </p:nvPicPr>
        <p:blipFill rotWithShape="1">
          <a:blip r:embed="rId3">
            <a:alphaModFix/>
          </a:blip>
          <a:srcRect b="9728" l="3799" r="0" t="7048"/>
          <a:stretch/>
        </p:blipFill>
        <p:spPr>
          <a:xfrm>
            <a:off x="4647288" y="1941675"/>
            <a:ext cx="4185023" cy="2190888"/>
          </a:xfrm>
          <a:prstGeom prst="rect">
            <a:avLst/>
          </a:prstGeom>
          <a:noFill/>
          <a:ln>
            <a:noFill/>
          </a:ln>
        </p:spPr>
      </p:pic>
      <p:pic>
        <p:nvPicPr>
          <p:cNvPr id="132" name="Google Shape;132;p24"/>
          <p:cNvPicPr preferRelativeResize="0"/>
          <p:nvPr/>
        </p:nvPicPr>
        <p:blipFill rotWithShape="1">
          <a:blip r:embed="rId4">
            <a:alphaModFix/>
          </a:blip>
          <a:srcRect b="6469" l="0" r="0" t="6460"/>
          <a:stretch/>
        </p:blipFill>
        <p:spPr>
          <a:xfrm>
            <a:off x="311688" y="1934475"/>
            <a:ext cx="4185023" cy="2205301"/>
          </a:xfrm>
          <a:prstGeom prst="rect">
            <a:avLst/>
          </a:prstGeom>
          <a:noFill/>
          <a:ln>
            <a:noFill/>
          </a:ln>
        </p:spPr>
      </p:pic>
      <p:sp>
        <p:nvSpPr>
          <p:cNvPr id="133" name="Google Shape;133;p24"/>
          <p:cNvSpPr txBox="1"/>
          <p:nvPr/>
        </p:nvSpPr>
        <p:spPr>
          <a:xfrm>
            <a:off x="1118250" y="1457275"/>
            <a:ext cx="25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a:latin typeface="Century"/>
                <a:ea typeface="Century"/>
                <a:cs typeface="Century"/>
                <a:sym typeface="Century"/>
              </a:rPr>
              <a:t>Gereksiz Metin Eklenmesi</a:t>
            </a:r>
            <a:endParaRPr>
              <a:latin typeface="Century"/>
              <a:ea typeface="Century"/>
              <a:cs typeface="Century"/>
              <a:sym typeface="Centur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Scatter Plot</a:t>
            </a:r>
            <a:endParaRPr/>
          </a:p>
        </p:txBody>
      </p:sp>
      <p:sp>
        <p:nvSpPr>
          <p:cNvPr id="139" name="Google Shape;139;p25"/>
          <p:cNvSpPr txBox="1"/>
          <p:nvPr>
            <p:ph idx="1" type="body"/>
          </p:nvPr>
        </p:nvSpPr>
        <p:spPr>
          <a:xfrm>
            <a:off x="311700" y="1152475"/>
            <a:ext cx="449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Bir Dağılım grafiği, esas olarak iki sayısal sütun arasındaki ilişkiyi dağınık noktalar şeklinde çizmek için kullanılır. </a:t>
            </a:r>
            <a:endParaRPr/>
          </a:p>
          <a:p>
            <a:pPr indent="0" lvl="0" marL="0" rtl="0" algn="l">
              <a:spcBef>
                <a:spcPts val="1200"/>
              </a:spcBef>
              <a:spcAft>
                <a:spcPts val="0"/>
              </a:spcAft>
              <a:buClr>
                <a:schemeClr val="dk1"/>
              </a:buClr>
              <a:buSzPts val="1100"/>
              <a:buFont typeface="Arial"/>
              <a:buNone/>
            </a:pPr>
            <a:r>
              <a:rPr lang="tr"/>
              <a:t>Grafikteki her nokta tek bir gözlemi temsil edecek sekilde X ekseni, ornegin bir ozelligini temsil eder ve Y ekseni, ayni ornegin farkli bir ozelligini temsil eder. </a:t>
            </a:r>
            <a:endParaRPr/>
          </a:p>
          <a:p>
            <a:pPr indent="-317500" lvl="0" marL="457200" rtl="0" algn="l">
              <a:spcBef>
                <a:spcPts val="1200"/>
              </a:spcBef>
              <a:spcAft>
                <a:spcPts val="0"/>
              </a:spcAft>
              <a:buSzPts val="1400"/>
              <a:buFont typeface="Century"/>
              <a:buChar char="●"/>
            </a:pPr>
            <a:r>
              <a:rPr lang="tr"/>
              <a:t>Dağılım grafikleri, iki değişken arasındaki ilişkiyi veya korelasyonu göstermek için kullanışlıdır. </a:t>
            </a:r>
            <a:endParaRPr/>
          </a:p>
          <a:p>
            <a:pPr indent="-317500" lvl="0" marL="457200" rtl="0" algn="l">
              <a:spcBef>
                <a:spcPts val="0"/>
              </a:spcBef>
              <a:spcAft>
                <a:spcPts val="0"/>
              </a:spcAft>
              <a:buSzPts val="1400"/>
              <a:buFont typeface="Century"/>
              <a:buChar char="●"/>
            </a:pPr>
            <a:r>
              <a:rPr lang="tr"/>
              <a:t>Aynı grafik üzerinde bir çizgi grafiği olarak çizilebilen ve ilişkiyi daha net hale getiren en uygun çizgi gibi bir korelasyon ölçülebilir.</a:t>
            </a:r>
            <a:endParaRPr/>
          </a:p>
          <a:p>
            <a:pPr indent="0" lvl="0" marL="0" rtl="0" algn="l">
              <a:spcBef>
                <a:spcPts val="1200"/>
              </a:spcBef>
              <a:spcAft>
                <a:spcPts val="1200"/>
              </a:spcAft>
              <a:buNone/>
            </a:pPr>
            <a:r>
              <a:t/>
            </a:r>
            <a:endParaRPr/>
          </a:p>
        </p:txBody>
      </p:sp>
      <p:pic>
        <p:nvPicPr>
          <p:cNvPr id="140" name="Google Shape;140;p25"/>
          <p:cNvPicPr preferRelativeResize="0"/>
          <p:nvPr/>
        </p:nvPicPr>
        <p:blipFill>
          <a:blip r:embed="rId3">
            <a:alphaModFix/>
          </a:blip>
          <a:stretch>
            <a:fillRect/>
          </a:stretch>
        </p:blipFill>
        <p:spPr>
          <a:xfrm>
            <a:off x="5111600" y="1068600"/>
            <a:ext cx="3648950" cy="3618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Scatter</a:t>
            </a:r>
            <a:r>
              <a:rPr lang="tr"/>
              <a:t> Plot Uygulama</a:t>
            </a:r>
            <a:endParaRPr/>
          </a:p>
        </p:txBody>
      </p:sp>
      <p:sp>
        <p:nvSpPr>
          <p:cNvPr id="146" name="Google Shape;146;p26"/>
          <p:cNvSpPr txBox="1"/>
          <p:nvPr>
            <p:ph idx="1" type="body"/>
          </p:nvPr>
        </p:nvSpPr>
        <p:spPr>
          <a:xfrm>
            <a:off x="311700" y="1152475"/>
            <a:ext cx="8520600" cy="912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tr"/>
              <a:t>Aşağıdaki örnek, birbiriyle ilişkili iki veri örneği oluşturur. Birincisi, standart bir Gauss'tan alınan rastgele sayıların bir örneğidir. İkincisi, birinci ölçünün değerine ikinci bir rastgele Gauss değeri ekleyerek birinciye bağlıdır.</a:t>
            </a:r>
            <a:endParaRPr/>
          </a:p>
        </p:txBody>
      </p:sp>
      <p:pic>
        <p:nvPicPr>
          <p:cNvPr id="147" name="Google Shape;147;p26"/>
          <p:cNvPicPr preferRelativeResize="0"/>
          <p:nvPr/>
        </p:nvPicPr>
        <p:blipFill>
          <a:blip r:embed="rId3">
            <a:alphaModFix/>
          </a:blip>
          <a:stretch>
            <a:fillRect/>
          </a:stretch>
        </p:blipFill>
        <p:spPr>
          <a:xfrm>
            <a:off x="835725" y="2302725"/>
            <a:ext cx="3380883" cy="1932750"/>
          </a:xfrm>
          <a:prstGeom prst="rect">
            <a:avLst/>
          </a:prstGeom>
          <a:noFill/>
          <a:ln>
            <a:noFill/>
          </a:ln>
        </p:spPr>
      </p:pic>
      <p:pic>
        <p:nvPicPr>
          <p:cNvPr id="148" name="Google Shape;148;p26"/>
          <p:cNvPicPr preferRelativeResize="0"/>
          <p:nvPr/>
        </p:nvPicPr>
        <p:blipFill>
          <a:blip r:embed="rId4">
            <a:alphaModFix/>
          </a:blip>
          <a:stretch>
            <a:fillRect/>
          </a:stretch>
        </p:blipFill>
        <p:spPr>
          <a:xfrm>
            <a:off x="5018525" y="2104425"/>
            <a:ext cx="3105800" cy="2329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idx="1" type="body"/>
          </p:nvPr>
        </p:nvSpPr>
        <p:spPr>
          <a:xfrm>
            <a:off x="311700" y="1152475"/>
            <a:ext cx="4135200" cy="354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a:t>Hata 1:</a:t>
            </a:r>
            <a:r>
              <a:rPr lang="tr"/>
              <a:t> </a:t>
            </a:r>
            <a:r>
              <a:rPr lang="tr"/>
              <a:t>Veri boyutunun yüksek olduğu durumlarda overploting en sık görülen hatadır. </a:t>
            </a:r>
            <a:endParaRPr/>
          </a:p>
          <a:p>
            <a:pPr indent="0" lvl="0" marL="0" rtl="0" algn="l">
              <a:lnSpc>
                <a:spcPct val="115000"/>
              </a:lnSpc>
              <a:spcBef>
                <a:spcPts val="1200"/>
              </a:spcBef>
              <a:spcAft>
                <a:spcPts val="0"/>
              </a:spcAft>
              <a:buNone/>
            </a:pPr>
            <a:r>
              <a:rPr b="1" lang="tr"/>
              <a:t>Hata 2: </a:t>
            </a:r>
            <a:r>
              <a:rPr lang="tr"/>
              <a:t>Veri kümesi büyük olduğunda, dağılım grafiğinin noktaları üst üste gelme eğiliminde olacak ve grafiği okunamaz hale getirecektir</a:t>
            </a:r>
            <a:endParaRPr/>
          </a:p>
          <a:p>
            <a:pPr indent="0" lvl="0" marL="0" rtl="0" algn="l">
              <a:lnSpc>
                <a:spcPct val="115000"/>
              </a:lnSpc>
              <a:spcBef>
                <a:spcPts val="1200"/>
              </a:spcBef>
              <a:spcAft>
                <a:spcPts val="1200"/>
              </a:spcAft>
              <a:buNone/>
            </a:pPr>
            <a:r>
              <a:t/>
            </a:r>
            <a:endParaRPr/>
          </a:p>
        </p:txBody>
      </p:sp>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Scatter Plot Olası Hatalar</a:t>
            </a:r>
            <a:endParaRPr/>
          </a:p>
        </p:txBody>
      </p:sp>
      <p:pic>
        <p:nvPicPr>
          <p:cNvPr id="155" name="Google Shape;155;p27"/>
          <p:cNvPicPr preferRelativeResize="0"/>
          <p:nvPr/>
        </p:nvPicPr>
        <p:blipFill>
          <a:blip r:embed="rId3">
            <a:alphaModFix/>
          </a:blip>
          <a:stretch>
            <a:fillRect/>
          </a:stretch>
        </p:blipFill>
        <p:spPr>
          <a:xfrm>
            <a:off x="4628750" y="1012125"/>
            <a:ext cx="3751817"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Bar Plot</a:t>
            </a:r>
            <a:endParaRPr/>
          </a:p>
        </p:txBody>
      </p:sp>
      <p:sp>
        <p:nvSpPr>
          <p:cNvPr id="161" name="Google Shape;161;p28"/>
          <p:cNvSpPr txBox="1"/>
          <p:nvPr>
            <p:ph idx="1" type="body"/>
          </p:nvPr>
        </p:nvSpPr>
        <p:spPr>
          <a:xfrm>
            <a:off x="311700" y="1152475"/>
            <a:ext cx="477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Çubuk grafiği, toplam, ortalama, medyan vb. gibi bir toplama işleviyle gruplanmış kategorik bir sütundaki benzersiz değerler arasındaki ilişkiyi çizmek için kullanılır. </a:t>
            </a:r>
            <a:endParaRPr/>
          </a:p>
          <a:p>
            <a:pPr indent="0" lvl="0" marL="0" rtl="0" algn="l">
              <a:spcBef>
                <a:spcPts val="1200"/>
              </a:spcBef>
              <a:spcAft>
                <a:spcPts val="0"/>
              </a:spcAft>
              <a:buClr>
                <a:schemeClr val="dk1"/>
              </a:buClr>
              <a:buSzPts val="1100"/>
              <a:buFont typeface="Arial"/>
              <a:buNone/>
            </a:pPr>
            <a:r>
              <a:rPr lang="tr"/>
              <a:t>Kategorik değerler x ekseni olarak iletilir ve karşılık gelen toplu sayısal değerler y ekseninde iletilir. </a:t>
            </a:r>
            <a:endParaRPr/>
          </a:p>
          <a:p>
            <a:pPr indent="-317500" lvl="0" marL="457200" rtl="0" algn="l">
              <a:spcBef>
                <a:spcPts val="1200"/>
              </a:spcBef>
              <a:spcAft>
                <a:spcPts val="0"/>
              </a:spcAft>
              <a:buSzPts val="1400"/>
              <a:buChar char="●"/>
            </a:pPr>
            <a:r>
              <a:rPr lang="tr"/>
              <a:t>Farklı kategorideki verileri karşılaştırmak için kullanılır</a:t>
            </a:r>
            <a:endParaRPr/>
          </a:p>
          <a:p>
            <a:pPr indent="-317500" lvl="0" marL="457200" rtl="0" algn="l">
              <a:spcBef>
                <a:spcPts val="0"/>
              </a:spcBef>
              <a:spcAft>
                <a:spcPts val="0"/>
              </a:spcAft>
              <a:buSzPts val="1400"/>
              <a:buChar char="●"/>
            </a:pPr>
            <a:r>
              <a:rPr lang="tr"/>
              <a:t>Grafiğin bir ekseni karşılaştırılmakta olan belirli kategorileri gösterir ve diğer eksen ölçülen bir değeri temsil eder</a:t>
            </a:r>
            <a:endParaRPr/>
          </a:p>
          <a:p>
            <a:pPr indent="-317500" lvl="0" marL="457200" rtl="0" algn="l">
              <a:spcBef>
                <a:spcPts val="0"/>
              </a:spcBef>
              <a:spcAft>
                <a:spcPts val="0"/>
              </a:spcAft>
              <a:buSzPts val="1400"/>
              <a:buChar char="●"/>
            </a:pPr>
            <a:r>
              <a:rPr lang="tr"/>
              <a:t>Örnek olarak akıllı telefon kullanımının zaman içinde nasıl değiştiği gösterilebilir</a:t>
            </a:r>
            <a:endParaRPr/>
          </a:p>
        </p:txBody>
      </p:sp>
      <p:pic>
        <p:nvPicPr>
          <p:cNvPr id="162" name="Google Shape;162;p28"/>
          <p:cNvPicPr preferRelativeResize="0"/>
          <p:nvPr/>
        </p:nvPicPr>
        <p:blipFill>
          <a:blip r:embed="rId3">
            <a:alphaModFix/>
          </a:blip>
          <a:stretch>
            <a:fillRect/>
          </a:stretch>
        </p:blipFill>
        <p:spPr>
          <a:xfrm>
            <a:off x="5223225" y="1503525"/>
            <a:ext cx="3569925" cy="2379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Bar Plot</a:t>
            </a:r>
            <a:endParaRPr/>
          </a:p>
        </p:txBody>
      </p:sp>
      <p:sp>
        <p:nvSpPr>
          <p:cNvPr id="168" name="Google Shape;168;p29"/>
          <p:cNvSpPr txBox="1"/>
          <p:nvPr>
            <p:ph idx="1" type="body"/>
          </p:nvPr>
        </p:nvSpPr>
        <p:spPr>
          <a:xfrm>
            <a:off x="311700" y="1152475"/>
            <a:ext cx="503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Çubuk grafiğinin </a:t>
            </a:r>
            <a:r>
              <a:rPr lang="tr">
                <a:highlight>
                  <a:srgbClr val="B6D7A8"/>
                </a:highlight>
              </a:rPr>
              <a:t>histogram</a:t>
            </a:r>
            <a:r>
              <a:rPr lang="tr"/>
              <a:t> ile karıştırılmaması gerekir</a:t>
            </a:r>
            <a:endParaRPr/>
          </a:p>
          <a:p>
            <a:pPr indent="0" lvl="0" marL="0" rtl="0" algn="l">
              <a:spcBef>
                <a:spcPts val="1200"/>
              </a:spcBef>
              <a:spcAft>
                <a:spcPts val="0"/>
              </a:spcAft>
              <a:buClr>
                <a:schemeClr val="dk1"/>
              </a:buClr>
              <a:buSzPts val="1100"/>
              <a:buFont typeface="Arial"/>
              <a:buNone/>
            </a:pPr>
            <a:r>
              <a:rPr lang="tr"/>
              <a:t>Bir çubuk grafiğinin önemli özelliklerinden bazıları şunlardır: </a:t>
            </a:r>
            <a:endParaRPr/>
          </a:p>
          <a:p>
            <a:pPr indent="-317500" lvl="0" marL="457200" rtl="0" algn="l">
              <a:spcBef>
                <a:spcPts val="1200"/>
              </a:spcBef>
              <a:spcAft>
                <a:spcPts val="0"/>
              </a:spcAft>
              <a:buSzPts val="1400"/>
              <a:buChar char="●"/>
            </a:pPr>
            <a:r>
              <a:rPr lang="tr"/>
              <a:t>Çubukların ortak bir tabanı olmalıdır</a:t>
            </a:r>
            <a:endParaRPr/>
          </a:p>
          <a:p>
            <a:pPr indent="-317500" lvl="0" marL="457200" rtl="0" algn="l">
              <a:spcBef>
                <a:spcPts val="0"/>
              </a:spcBef>
              <a:spcAft>
                <a:spcPts val="0"/>
              </a:spcAft>
              <a:buSzPts val="1400"/>
              <a:buChar char="●"/>
            </a:pPr>
            <a:r>
              <a:rPr lang="tr"/>
              <a:t>Her sütun </a:t>
            </a:r>
            <a:r>
              <a:rPr lang="tr">
                <a:highlight>
                  <a:schemeClr val="accent4"/>
                </a:highlight>
              </a:rPr>
              <a:t>eşit genişliğe</a:t>
            </a:r>
            <a:r>
              <a:rPr lang="tr"/>
              <a:t> sahip olmalıdır </a:t>
            </a:r>
            <a:endParaRPr/>
          </a:p>
          <a:p>
            <a:pPr indent="-317500" lvl="0" marL="457200" rtl="0" algn="l">
              <a:spcBef>
                <a:spcPts val="0"/>
              </a:spcBef>
              <a:spcAft>
                <a:spcPts val="0"/>
              </a:spcAft>
              <a:buSzPts val="1400"/>
              <a:buChar char="●"/>
            </a:pPr>
            <a:r>
              <a:rPr lang="tr"/>
              <a:t>Çubuğun yüksekliği veri değerine karşılık gelmelidir</a:t>
            </a:r>
            <a:endParaRPr/>
          </a:p>
          <a:p>
            <a:pPr indent="-317500" lvl="0" marL="457200" rtl="0" algn="l">
              <a:spcBef>
                <a:spcPts val="0"/>
              </a:spcBef>
              <a:spcAft>
                <a:spcPts val="0"/>
              </a:spcAft>
              <a:buSzPts val="1400"/>
              <a:buChar char="●"/>
            </a:pPr>
            <a:r>
              <a:rPr lang="tr"/>
              <a:t>Her çubuk </a:t>
            </a:r>
            <a:r>
              <a:rPr lang="tr">
                <a:highlight>
                  <a:schemeClr val="accent4"/>
                </a:highlight>
              </a:rPr>
              <a:t>arasındaki mesafe aynı olmalıdır</a:t>
            </a:r>
            <a:endParaRPr>
              <a:highlight>
                <a:schemeClr val="accent4"/>
              </a:highlight>
            </a:endParaRPr>
          </a:p>
          <a:p>
            <a:pPr indent="-317500" lvl="0" marL="457200" rtl="0" algn="l">
              <a:spcBef>
                <a:spcPts val="0"/>
              </a:spcBef>
              <a:spcAft>
                <a:spcPts val="0"/>
              </a:spcAft>
              <a:buSzPts val="1400"/>
              <a:buChar char="●"/>
            </a:pPr>
            <a:r>
              <a:rPr lang="tr"/>
              <a:t>Grafiklerin renklendirilmesine dikkat edilmelidir</a:t>
            </a:r>
            <a:endParaRPr/>
          </a:p>
          <a:p>
            <a:pPr indent="0" lvl="0" marL="45720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69" name="Google Shape;169;p29"/>
          <p:cNvPicPr preferRelativeResize="0"/>
          <p:nvPr/>
        </p:nvPicPr>
        <p:blipFill rotWithShape="1">
          <a:blip r:embed="rId3">
            <a:alphaModFix/>
          </a:blip>
          <a:srcRect b="0" l="11905" r="12793" t="0"/>
          <a:stretch/>
        </p:blipFill>
        <p:spPr>
          <a:xfrm>
            <a:off x="5529750" y="865975"/>
            <a:ext cx="2936100" cy="1875950"/>
          </a:xfrm>
          <a:prstGeom prst="rect">
            <a:avLst/>
          </a:prstGeom>
          <a:noFill/>
          <a:ln>
            <a:noFill/>
          </a:ln>
        </p:spPr>
      </p:pic>
      <p:pic>
        <p:nvPicPr>
          <p:cNvPr id="170" name="Google Shape;170;p29"/>
          <p:cNvPicPr preferRelativeResize="0"/>
          <p:nvPr/>
        </p:nvPicPr>
        <p:blipFill rotWithShape="1">
          <a:blip r:embed="rId4">
            <a:alphaModFix/>
          </a:blip>
          <a:srcRect b="0" l="19259" r="20364" t="0"/>
          <a:stretch/>
        </p:blipFill>
        <p:spPr>
          <a:xfrm>
            <a:off x="5529750" y="2741925"/>
            <a:ext cx="2839651" cy="1875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Bar Chart Olasi Hatalar</a:t>
            </a:r>
            <a:endParaRPr/>
          </a:p>
        </p:txBody>
      </p:sp>
      <p:pic>
        <p:nvPicPr>
          <p:cNvPr id="176" name="Google Shape;176;p30"/>
          <p:cNvPicPr preferRelativeResize="0"/>
          <p:nvPr/>
        </p:nvPicPr>
        <p:blipFill rotWithShape="1">
          <a:blip r:embed="rId3">
            <a:alphaModFix/>
          </a:blip>
          <a:srcRect b="0" l="11734" r="17573" t="0"/>
          <a:stretch/>
        </p:blipFill>
        <p:spPr>
          <a:xfrm>
            <a:off x="983575" y="1883175"/>
            <a:ext cx="2291551" cy="1493000"/>
          </a:xfrm>
          <a:prstGeom prst="rect">
            <a:avLst/>
          </a:prstGeom>
          <a:noFill/>
          <a:ln>
            <a:noFill/>
          </a:ln>
        </p:spPr>
      </p:pic>
      <p:pic>
        <p:nvPicPr>
          <p:cNvPr id="177" name="Google Shape;177;p30"/>
          <p:cNvPicPr preferRelativeResize="0"/>
          <p:nvPr/>
        </p:nvPicPr>
        <p:blipFill rotWithShape="1">
          <a:blip r:embed="rId4">
            <a:alphaModFix/>
          </a:blip>
          <a:srcRect b="0" l="6441" r="17949" t="0"/>
          <a:stretch/>
        </p:blipFill>
        <p:spPr>
          <a:xfrm>
            <a:off x="885800" y="3376175"/>
            <a:ext cx="2487076" cy="1421079"/>
          </a:xfrm>
          <a:prstGeom prst="rect">
            <a:avLst/>
          </a:prstGeom>
          <a:noFill/>
          <a:ln>
            <a:noFill/>
          </a:ln>
        </p:spPr>
      </p:pic>
      <p:pic>
        <p:nvPicPr>
          <p:cNvPr id="178" name="Google Shape;178;p30"/>
          <p:cNvPicPr preferRelativeResize="0"/>
          <p:nvPr/>
        </p:nvPicPr>
        <p:blipFill>
          <a:blip r:embed="rId5">
            <a:alphaModFix/>
          </a:blip>
          <a:stretch>
            <a:fillRect/>
          </a:stretch>
        </p:blipFill>
        <p:spPr>
          <a:xfrm>
            <a:off x="4865075" y="1883175"/>
            <a:ext cx="3098924" cy="1282050"/>
          </a:xfrm>
          <a:prstGeom prst="rect">
            <a:avLst/>
          </a:prstGeom>
          <a:noFill/>
          <a:ln>
            <a:noFill/>
          </a:ln>
        </p:spPr>
      </p:pic>
      <p:pic>
        <p:nvPicPr>
          <p:cNvPr id="179" name="Google Shape;179;p30"/>
          <p:cNvPicPr preferRelativeResize="0"/>
          <p:nvPr/>
        </p:nvPicPr>
        <p:blipFill>
          <a:blip r:embed="rId6">
            <a:alphaModFix/>
          </a:blip>
          <a:stretch>
            <a:fillRect/>
          </a:stretch>
        </p:blipFill>
        <p:spPr>
          <a:xfrm>
            <a:off x="4890613" y="3397850"/>
            <a:ext cx="3073381" cy="1282050"/>
          </a:xfrm>
          <a:prstGeom prst="rect">
            <a:avLst/>
          </a:prstGeom>
          <a:noFill/>
          <a:ln>
            <a:noFill/>
          </a:ln>
        </p:spPr>
      </p:pic>
      <p:sp>
        <p:nvSpPr>
          <p:cNvPr id="180" name="Google Shape;180;p30"/>
          <p:cNvSpPr txBox="1"/>
          <p:nvPr/>
        </p:nvSpPr>
        <p:spPr>
          <a:xfrm>
            <a:off x="781138" y="1250350"/>
            <a:ext cx="269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u="sng">
                <a:latin typeface="Century"/>
                <a:ea typeface="Century"/>
                <a:cs typeface="Century"/>
                <a:sym typeface="Century"/>
              </a:rPr>
              <a:t>Etiketlerin konumu</a:t>
            </a:r>
            <a:endParaRPr b="1" u="sng">
              <a:latin typeface="Century"/>
              <a:ea typeface="Century"/>
              <a:cs typeface="Century"/>
              <a:sym typeface="Century"/>
            </a:endParaRPr>
          </a:p>
        </p:txBody>
      </p:sp>
      <p:sp>
        <p:nvSpPr>
          <p:cNvPr id="181" name="Google Shape;181;p30"/>
          <p:cNvSpPr txBox="1"/>
          <p:nvPr/>
        </p:nvSpPr>
        <p:spPr>
          <a:xfrm>
            <a:off x="5066325" y="1250350"/>
            <a:ext cx="269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u="sng">
                <a:latin typeface="Century"/>
                <a:ea typeface="Century"/>
                <a:cs typeface="Century"/>
                <a:sym typeface="Century"/>
              </a:rPr>
              <a:t>Çift yönlü grafikler</a:t>
            </a:r>
            <a:endParaRPr b="1" u="sng">
              <a:latin typeface="Century"/>
              <a:ea typeface="Century"/>
              <a:cs typeface="Century"/>
              <a:sym typeface="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tr" sz="1500" u="sng">
                <a:solidFill>
                  <a:srgbClr val="212529"/>
                </a:solidFill>
                <a:highlight>
                  <a:srgbClr val="FFFFFF"/>
                </a:highlight>
                <a:latin typeface="Fira Sans"/>
                <a:ea typeface="Fira Sans"/>
                <a:cs typeface="Fira Sans"/>
                <a:sym typeface="Fira Sans"/>
              </a:rPr>
              <a:t>Kod Örneği</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rPr lang="tr" sz="1500">
                <a:highlight>
                  <a:srgbClr val="FFFFFF"/>
                </a:highlight>
                <a:latin typeface="Fira Code"/>
                <a:ea typeface="Fira Code"/>
                <a:cs typeface="Fira Code"/>
                <a:sym typeface="Fira Code"/>
              </a:rPr>
              <a:t>tips = sns.load_dataset(</a:t>
            </a:r>
            <a:r>
              <a:rPr lang="tr" sz="1500">
                <a:solidFill>
                  <a:srgbClr val="483D8B"/>
                </a:solidFill>
                <a:highlight>
                  <a:srgbClr val="FFFFFF"/>
                </a:highlight>
                <a:latin typeface="Fira Code"/>
                <a:ea typeface="Fira Code"/>
                <a:cs typeface="Fira Code"/>
                <a:sym typeface="Fira Code"/>
              </a:rPr>
              <a:t>"tips"</a:t>
            </a:r>
            <a:r>
              <a:rPr lang="tr" sz="1500">
                <a:highlight>
                  <a:srgbClr val="FFFFFF"/>
                </a:highlight>
                <a:latin typeface="Fira Code"/>
                <a:ea typeface="Fira Code"/>
                <a:cs typeface="Fira Code"/>
                <a:sym typeface="Fira Code"/>
              </a:rPr>
              <a:t>)</a:t>
            </a:r>
            <a:endParaRPr sz="1500">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highlight>
                  <a:srgbClr val="FFFFFF"/>
                </a:highlight>
                <a:latin typeface="Fira Code"/>
                <a:ea typeface="Fira Code"/>
                <a:cs typeface="Fira Code"/>
                <a:sym typeface="Fira Code"/>
              </a:rPr>
              <a:t>tips.head()</a:t>
            </a:r>
            <a:endParaRPr sz="1500">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highlight>
                  <a:srgbClr val="FFFFFF"/>
                </a:highlight>
                <a:latin typeface="Fira Code"/>
                <a:ea typeface="Fira Code"/>
                <a:cs typeface="Fira Code"/>
                <a:sym typeface="Fira Code"/>
              </a:rPr>
              <a:t>tips.describe().T</a:t>
            </a:r>
            <a:endParaRPr sz="1500">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highlight>
                  <a:srgbClr val="FFFFFF"/>
                </a:highlight>
                <a:latin typeface="Fira Code"/>
                <a:ea typeface="Fira Code"/>
                <a:cs typeface="Fira Code"/>
                <a:sym typeface="Fira Code"/>
              </a:rPr>
              <a:t>sns.barplot(</a:t>
            </a:r>
            <a:r>
              <a:rPr lang="tr" sz="1500">
                <a:solidFill>
                  <a:srgbClr val="212529"/>
                </a:solidFill>
                <a:highlight>
                  <a:srgbClr val="FFFFFF"/>
                </a:highlight>
                <a:latin typeface="Fira Code"/>
                <a:ea typeface="Fira Code"/>
                <a:cs typeface="Fira Code"/>
                <a:sym typeface="Fira Code"/>
              </a:rPr>
              <a:t>x</a:t>
            </a:r>
            <a:r>
              <a:rPr lang="tr" sz="1500">
                <a:solidFill>
                  <a:srgbClr val="66CC66"/>
                </a:solidFill>
                <a:highlight>
                  <a:srgbClr val="FFFFFF"/>
                </a:highlight>
                <a:latin typeface="Fira Code"/>
                <a:ea typeface="Fira Code"/>
                <a:cs typeface="Fira Code"/>
                <a:sym typeface="Fira Code"/>
              </a:rPr>
              <a:t>=</a:t>
            </a:r>
            <a:r>
              <a:rPr lang="tr" sz="1500">
                <a:solidFill>
                  <a:srgbClr val="483D8B"/>
                </a:solidFill>
                <a:highlight>
                  <a:srgbClr val="FFFFFF"/>
                </a:highlight>
                <a:latin typeface="Fira Code"/>
                <a:ea typeface="Fira Code"/>
                <a:cs typeface="Fira Code"/>
                <a:sym typeface="Fira Code"/>
              </a:rPr>
              <a:t>"day"</a:t>
            </a:r>
            <a:r>
              <a:rPr lang="tr" sz="1500">
                <a:solidFill>
                  <a:srgbClr val="66CC66"/>
                </a:solidFill>
                <a:highlight>
                  <a:srgbClr val="FFFFFF"/>
                </a:highlight>
                <a:latin typeface="Fira Code"/>
                <a:ea typeface="Fira Code"/>
                <a:cs typeface="Fira Code"/>
                <a:sym typeface="Fira Code"/>
              </a:rPr>
              <a:t>,</a:t>
            </a:r>
            <a:endParaRPr sz="1500">
              <a:solidFill>
                <a:srgbClr val="66CC66"/>
              </a:solidFill>
              <a:highlight>
                <a:srgbClr val="FFFFFF"/>
              </a:highlight>
              <a:latin typeface="Fira Code"/>
              <a:ea typeface="Fira Code"/>
              <a:cs typeface="Fira Code"/>
              <a:sym typeface="Fira Code"/>
            </a:endParaRPr>
          </a:p>
          <a:p>
            <a:pPr indent="457200" lvl="0" marL="91440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y</a:t>
            </a:r>
            <a:r>
              <a:rPr lang="tr" sz="1500">
                <a:solidFill>
                  <a:srgbClr val="66CC66"/>
                </a:solidFill>
                <a:highlight>
                  <a:srgbClr val="FFFFFF"/>
                </a:highlight>
                <a:latin typeface="Fira Code"/>
                <a:ea typeface="Fira Code"/>
                <a:cs typeface="Fira Code"/>
                <a:sym typeface="Fira Code"/>
              </a:rPr>
              <a:t>=</a:t>
            </a:r>
            <a:r>
              <a:rPr lang="tr" sz="1500">
                <a:solidFill>
                  <a:srgbClr val="483D8B"/>
                </a:solidFill>
                <a:highlight>
                  <a:srgbClr val="FFFFFF"/>
                </a:highlight>
                <a:latin typeface="Fira Code"/>
                <a:ea typeface="Fira Code"/>
                <a:cs typeface="Fira Code"/>
                <a:sym typeface="Fira Code"/>
              </a:rPr>
              <a:t>"total_bill"</a:t>
            </a:r>
            <a:r>
              <a:rPr lang="tr" sz="1500">
                <a:solidFill>
                  <a:srgbClr val="66CC66"/>
                </a:solidFill>
                <a:highlight>
                  <a:srgbClr val="FFFFFF"/>
                </a:highlight>
                <a:latin typeface="Fira Code"/>
                <a:ea typeface="Fira Code"/>
                <a:cs typeface="Fira Code"/>
                <a:sym typeface="Fira Code"/>
              </a:rPr>
              <a:t>,</a:t>
            </a:r>
            <a:endParaRPr sz="1500">
              <a:solidFill>
                <a:srgbClr val="212529"/>
              </a:solidFill>
              <a:highlight>
                <a:srgbClr val="FFFFFF"/>
              </a:highlight>
              <a:latin typeface="Fira Code"/>
              <a:ea typeface="Fira Code"/>
              <a:cs typeface="Fira Code"/>
              <a:sym typeface="Fira Code"/>
            </a:endParaRPr>
          </a:p>
          <a:p>
            <a:pPr indent="457200" lvl="0" marL="914400" rtl="0" algn="l">
              <a:lnSpc>
                <a:spcPct val="100000"/>
              </a:lnSpc>
              <a:spcBef>
                <a:spcPts val="500"/>
              </a:spcBef>
              <a:spcAft>
                <a:spcPts val="500"/>
              </a:spcAft>
              <a:buNone/>
            </a:pPr>
            <a:r>
              <a:rPr lang="tr" sz="1500">
                <a:solidFill>
                  <a:srgbClr val="212529"/>
                </a:solidFill>
                <a:highlight>
                  <a:srgbClr val="FFFFFF"/>
                </a:highlight>
                <a:latin typeface="Fira Code"/>
                <a:ea typeface="Fira Code"/>
                <a:cs typeface="Fira Code"/>
                <a:sym typeface="Fira Code"/>
              </a:rPr>
              <a:t>data</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tips</a:t>
            </a:r>
            <a:r>
              <a:rPr lang="tr" sz="1500">
                <a:highlight>
                  <a:srgbClr val="FFFFFF"/>
                </a:highlight>
                <a:latin typeface="Fira Code"/>
                <a:ea typeface="Fira Code"/>
                <a:cs typeface="Fira Code"/>
                <a:sym typeface="Fira Code"/>
              </a:rPr>
              <a:t>)</a:t>
            </a:r>
            <a:endParaRPr sz="1500">
              <a:latin typeface="Fira Code"/>
              <a:ea typeface="Fira Code"/>
              <a:cs typeface="Fira Code"/>
              <a:sym typeface="Fira Code"/>
            </a:endParaRPr>
          </a:p>
        </p:txBody>
      </p:sp>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Bar Chart Uygulaması</a:t>
            </a:r>
            <a:endParaRPr/>
          </a:p>
        </p:txBody>
      </p:sp>
      <p:pic>
        <p:nvPicPr>
          <p:cNvPr id="188" name="Google Shape;188;p31"/>
          <p:cNvPicPr preferRelativeResize="0"/>
          <p:nvPr/>
        </p:nvPicPr>
        <p:blipFill>
          <a:blip r:embed="rId3">
            <a:alphaModFix/>
          </a:blip>
          <a:stretch>
            <a:fillRect/>
          </a:stretch>
        </p:blipFill>
        <p:spPr>
          <a:xfrm>
            <a:off x="4728075" y="1251625"/>
            <a:ext cx="3961349" cy="2640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Bu kursu neden almalısınız?</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Histogram</a:t>
            </a:r>
            <a:endParaRPr/>
          </a:p>
        </p:txBody>
      </p:sp>
      <p:sp>
        <p:nvSpPr>
          <p:cNvPr id="194" name="Google Shape;194;p32"/>
          <p:cNvSpPr txBox="1"/>
          <p:nvPr>
            <p:ph idx="1" type="body"/>
          </p:nvPr>
        </p:nvSpPr>
        <p:spPr>
          <a:xfrm>
            <a:off x="311700" y="1152475"/>
            <a:ext cx="45093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t>Histogramlar temel olarak sayısal bir öğe listesi için veri dağılımını görüntülemek için kullanılır.</a:t>
            </a:r>
            <a:endParaRPr/>
          </a:p>
          <a:p>
            <a:pPr indent="0" lvl="0" marL="0" rtl="0" algn="l">
              <a:spcBef>
                <a:spcPts val="1200"/>
              </a:spcBef>
              <a:spcAft>
                <a:spcPts val="0"/>
              </a:spcAft>
              <a:buNone/>
            </a:pPr>
            <a:r>
              <a:rPr lang="tr"/>
              <a:t>Verilerin </a:t>
            </a:r>
            <a:r>
              <a:rPr lang="tr">
                <a:highlight>
                  <a:schemeClr val="accent4"/>
                </a:highlight>
              </a:rPr>
              <a:t>sürekli</a:t>
            </a:r>
            <a:r>
              <a:rPr lang="tr"/>
              <a:t> bir aralık veya belirli bir süre boyunca dağılımını gösteren bir veri görselleştirme grafiğidir.</a:t>
            </a:r>
            <a:endParaRPr/>
          </a:p>
          <a:p>
            <a:pPr indent="-317500" lvl="0" marL="457200" rtl="0" algn="l">
              <a:spcBef>
                <a:spcPts val="1200"/>
              </a:spcBef>
              <a:spcAft>
                <a:spcPts val="0"/>
              </a:spcAft>
              <a:buSzPts val="1400"/>
              <a:buChar char="●"/>
            </a:pPr>
            <a:r>
              <a:rPr lang="tr"/>
              <a:t>X ekseninde gösterilen sürekli değişken, ayrık aralıklara bölünür ve o ayrık aralıkta sahip olduğunuz veri sayısı, çubuğun yüksekliğini belirler </a:t>
            </a:r>
            <a:endParaRPr/>
          </a:p>
          <a:p>
            <a:pPr indent="-317500" lvl="0" marL="457200" rtl="0" algn="l">
              <a:spcBef>
                <a:spcPts val="0"/>
              </a:spcBef>
              <a:spcAft>
                <a:spcPts val="0"/>
              </a:spcAft>
              <a:buSzPts val="1400"/>
              <a:buChar char="●"/>
            </a:pPr>
            <a:r>
              <a:rPr lang="tr"/>
              <a:t>Histogramlar, değerlerin nerede yoğunlaştığını, uç noktaların neler olduğunu ve veri kümesinde herhangi bir boşluk veya olağandışı değerler olup olmadığı konusunda bir tahmin verir</a:t>
            </a:r>
            <a:r>
              <a:rPr lang="tr"/>
              <a:t> </a:t>
            </a:r>
            <a:endParaRPr/>
          </a:p>
        </p:txBody>
      </p:sp>
      <p:pic>
        <p:nvPicPr>
          <p:cNvPr id="195" name="Google Shape;195;p32"/>
          <p:cNvPicPr preferRelativeResize="0"/>
          <p:nvPr/>
        </p:nvPicPr>
        <p:blipFill>
          <a:blip r:embed="rId3">
            <a:alphaModFix/>
          </a:blip>
          <a:stretch>
            <a:fillRect/>
          </a:stretch>
        </p:blipFill>
        <p:spPr>
          <a:xfrm>
            <a:off x="5146538" y="3324450"/>
            <a:ext cx="3583049" cy="1166578"/>
          </a:xfrm>
          <a:prstGeom prst="rect">
            <a:avLst/>
          </a:prstGeom>
          <a:noFill/>
          <a:ln>
            <a:noFill/>
          </a:ln>
        </p:spPr>
      </p:pic>
      <p:pic>
        <p:nvPicPr>
          <p:cNvPr id="196" name="Google Shape;196;p32"/>
          <p:cNvPicPr preferRelativeResize="0"/>
          <p:nvPr/>
        </p:nvPicPr>
        <p:blipFill>
          <a:blip r:embed="rId4">
            <a:alphaModFix/>
          </a:blip>
          <a:stretch>
            <a:fillRect/>
          </a:stretch>
        </p:blipFill>
        <p:spPr>
          <a:xfrm>
            <a:off x="5423006" y="1161300"/>
            <a:ext cx="3030108" cy="2019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idx="1" type="body"/>
          </p:nvPr>
        </p:nvSpPr>
        <p:spPr>
          <a:xfrm>
            <a:off x="311700" y="1152475"/>
            <a:ext cx="47442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tr"/>
              <a:t>Bin değerlerini değiştirmek dağılım grafiğinin </a:t>
            </a:r>
            <a:r>
              <a:rPr lang="tr"/>
              <a:t>görüntüsünü </a:t>
            </a:r>
            <a:r>
              <a:rPr lang="tr"/>
              <a:t> değiştirmektedir</a:t>
            </a:r>
            <a:endParaRPr/>
          </a:p>
          <a:p>
            <a:pPr indent="-317500" lvl="0" marL="457200" rtl="0" algn="l">
              <a:lnSpc>
                <a:spcPct val="115000"/>
              </a:lnSpc>
              <a:spcBef>
                <a:spcPts val="0"/>
              </a:spcBef>
              <a:spcAft>
                <a:spcPts val="0"/>
              </a:spcAft>
              <a:buSzPts val="1400"/>
              <a:buChar char="●"/>
            </a:pPr>
            <a:r>
              <a:rPr lang="tr"/>
              <a:t>Eşit aralıklara </a:t>
            </a:r>
            <a:r>
              <a:rPr lang="tr"/>
              <a:t>bölünen </a:t>
            </a:r>
            <a:r>
              <a:rPr lang="tr"/>
              <a:t>dağılım, frekans için farklı tepe değerler çıkartır</a:t>
            </a:r>
            <a:endParaRPr/>
          </a:p>
          <a:p>
            <a:pPr indent="-317500" lvl="0" marL="457200" rtl="0" algn="l">
              <a:spcBef>
                <a:spcPts val="0"/>
              </a:spcBef>
              <a:spcAft>
                <a:spcPts val="0"/>
              </a:spcAft>
              <a:buSzPts val="1400"/>
              <a:buChar char="●"/>
            </a:pPr>
            <a:r>
              <a:rPr lang="tr"/>
              <a:t>Eşit olmayan kutu genişlikleri kullanılmamalıdır</a:t>
            </a:r>
            <a:endParaRPr/>
          </a:p>
          <a:p>
            <a:pPr indent="-317500" lvl="0" marL="457200" rtl="0" algn="l">
              <a:lnSpc>
                <a:spcPct val="115000"/>
              </a:lnSpc>
              <a:spcBef>
                <a:spcPts val="0"/>
              </a:spcBef>
              <a:spcAft>
                <a:spcPts val="0"/>
              </a:spcAft>
              <a:buSzPts val="1400"/>
              <a:buChar char="●"/>
            </a:pPr>
            <a:r>
              <a:rPr lang="tr"/>
              <a:t>Histogram grafiklerinde bar grafiklerinden farklı olarak çok çeşitli renk şemaları kullanmaktan kaçınılmalıdır </a:t>
            </a:r>
            <a:endParaRPr/>
          </a:p>
          <a:p>
            <a:pPr indent="-317500" lvl="0" marL="457200" rtl="0" algn="l">
              <a:lnSpc>
                <a:spcPct val="115000"/>
              </a:lnSpc>
              <a:spcBef>
                <a:spcPts val="0"/>
              </a:spcBef>
              <a:spcAft>
                <a:spcPts val="0"/>
              </a:spcAft>
              <a:buSzPts val="1400"/>
              <a:buChar char="●"/>
            </a:pPr>
            <a:r>
              <a:rPr lang="tr"/>
              <a:t>Aynı histogramda 3 den fazla veri grubu karşılaştırılmamalıdır</a:t>
            </a:r>
            <a:endParaRPr/>
          </a:p>
        </p:txBody>
      </p:sp>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Histogram Dikkat Edilmesi Gereken Noktalar</a:t>
            </a:r>
            <a:endParaRPr/>
          </a:p>
        </p:txBody>
      </p:sp>
      <p:pic>
        <p:nvPicPr>
          <p:cNvPr id="203" name="Google Shape;203;p33"/>
          <p:cNvPicPr preferRelativeResize="0"/>
          <p:nvPr/>
        </p:nvPicPr>
        <p:blipFill>
          <a:blip r:embed="rId3">
            <a:alphaModFix/>
          </a:blip>
          <a:stretch>
            <a:fillRect/>
          </a:stretch>
        </p:blipFill>
        <p:spPr>
          <a:xfrm>
            <a:off x="4724400" y="1170125"/>
            <a:ext cx="4267203" cy="28441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idx="1" type="body"/>
          </p:nvPr>
        </p:nvSpPr>
        <p:spPr>
          <a:xfrm>
            <a:off x="311700" y="1152475"/>
            <a:ext cx="4767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tr" sz="1500" u="sng">
                <a:solidFill>
                  <a:srgbClr val="212529"/>
                </a:solidFill>
                <a:highlight>
                  <a:srgbClr val="FFFFFF"/>
                </a:highlight>
                <a:latin typeface="Fira Sans"/>
                <a:ea typeface="Fira Sans"/>
                <a:cs typeface="Fira Sans"/>
                <a:sym typeface="Fira Sans"/>
              </a:rPr>
              <a:t>Kod Örneği</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penguins </a:t>
            </a:r>
            <a:r>
              <a:rPr lang="tr" sz="1500">
                <a:solidFill>
                  <a:srgbClr val="66CC66"/>
                </a:solidFill>
                <a:highlight>
                  <a:srgbClr val="FFFFFF"/>
                </a:highlight>
                <a:latin typeface="Fira Code"/>
                <a:ea typeface="Fira Code"/>
                <a:cs typeface="Fira Code"/>
                <a:sym typeface="Fira Code"/>
              </a:rPr>
              <a:t>= </a:t>
            </a:r>
            <a:r>
              <a:rPr lang="tr" sz="1500">
                <a:solidFill>
                  <a:srgbClr val="212529"/>
                </a:solidFill>
                <a:highlight>
                  <a:srgbClr val="FFFFFF"/>
                </a:highlight>
                <a:latin typeface="Fira Code"/>
                <a:ea typeface="Fira Code"/>
                <a:cs typeface="Fira Code"/>
                <a:sym typeface="Fira Code"/>
              </a:rPr>
              <a:t>sns.</a:t>
            </a:r>
            <a:r>
              <a:rPr lang="tr" sz="1500">
                <a:highlight>
                  <a:srgbClr val="FFFFFF"/>
                </a:highlight>
                <a:latin typeface="Fira Code"/>
                <a:ea typeface="Fira Code"/>
                <a:cs typeface="Fira Code"/>
                <a:sym typeface="Fira Code"/>
              </a:rPr>
              <a:t>load_dataset(</a:t>
            </a:r>
            <a:r>
              <a:rPr lang="tr" sz="1500">
                <a:solidFill>
                  <a:srgbClr val="483D8B"/>
                </a:solidFill>
                <a:highlight>
                  <a:srgbClr val="FFFFFF"/>
                </a:highlight>
                <a:latin typeface="Fira Code"/>
                <a:ea typeface="Fira Code"/>
                <a:cs typeface="Fira Code"/>
                <a:sym typeface="Fira Code"/>
              </a:rPr>
              <a:t>"penguins"</a:t>
            </a:r>
            <a:r>
              <a:rPr lang="tr" sz="1500">
                <a:highlight>
                  <a:srgbClr val="FFFFFF"/>
                </a:highlight>
                <a:latin typeface="Fira Code"/>
                <a:ea typeface="Fira Code"/>
                <a:cs typeface="Fira Code"/>
                <a:sym typeface="Fira Code"/>
              </a:rPr>
              <a:t>)</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penguins.</a:t>
            </a:r>
            <a:r>
              <a:rPr lang="tr" sz="1500">
                <a:highlight>
                  <a:srgbClr val="FFFFFF"/>
                </a:highlight>
                <a:latin typeface="Fira Code"/>
                <a:ea typeface="Fira Code"/>
                <a:cs typeface="Fira Code"/>
                <a:sym typeface="Fira Code"/>
              </a:rPr>
              <a:t>head()</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penguins.</a:t>
            </a:r>
            <a:r>
              <a:rPr lang="tr" sz="1500">
                <a:highlight>
                  <a:srgbClr val="FFFFFF"/>
                </a:highlight>
                <a:latin typeface="Fira Code"/>
                <a:ea typeface="Fira Code"/>
                <a:cs typeface="Fira Code"/>
                <a:sym typeface="Fira Code"/>
              </a:rPr>
              <a:t>describe()</a:t>
            </a:r>
            <a:r>
              <a:rPr lang="tr" sz="1500">
                <a:solidFill>
                  <a:srgbClr val="212529"/>
                </a:solidFill>
                <a:highlight>
                  <a:srgbClr val="FFFFFF"/>
                </a:highlight>
                <a:latin typeface="Fira Code"/>
                <a:ea typeface="Fira Code"/>
                <a:cs typeface="Fira Code"/>
                <a:sym typeface="Fira Code"/>
              </a:rPr>
              <a:t>.</a:t>
            </a:r>
            <a:r>
              <a:rPr lang="tr" sz="1500">
                <a:highlight>
                  <a:srgbClr val="FFFFFF"/>
                </a:highlight>
                <a:latin typeface="Fira Code"/>
                <a:ea typeface="Fira Code"/>
                <a:cs typeface="Fira Code"/>
                <a:sym typeface="Fira Code"/>
              </a:rPr>
              <a:t>T</a:t>
            </a:r>
            <a:endParaRPr sz="1500">
              <a:solidFill>
                <a:srgbClr val="212529"/>
              </a:solidFill>
              <a:highlight>
                <a:srgbClr val="FFFFFF"/>
              </a:highlight>
              <a:latin typeface="Fira Code"/>
              <a:ea typeface="Fira Code"/>
              <a:cs typeface="Fira Code"/>
              <a:sym typeface="Fira Code"/>
            </a:endParaRPr>
          </a:p>
          <a:p>
            <a:pPr indent="0" lvl="0" marL="0" rtl="0" algn="l">
              <a:spcBef>
                <a:spcPts val="500"/>
              </a:spcBef>
              <a:spcAft>
                <a:spcPts val="0"/>
              </a:spcAft>
              <a:buNone/>
            </a:pPr>
            <a:r>
              <a:rPr lang="tr" sz="1500">
                <a:solidFill>
                  <a:srgbClr val="212529"/>
                </a:solidFill>
                <a:highlight>
                  <a:srgbClr val="FFFFFF"/>
                </a:highlight>
                <a:latin typeface="Fira Code"/>
                <a:ea typeface="Fira Code"/>
                <a:cs typeface="Fira Code"/>
                <a:sym typeface="Fira Code"/>
              </a:rPr>
              <a:t>sns.</a:t>
            </a:r>
            <a:r>
              <a:rPr lang="tr" sz="1500">
                <a:highlight>
                  <a:srgbClr val="FFFFFF"/>
                </a:highlight>
                <a:latin typeface="Fira Code"/>
                <a:ea typeface="Fira Code"/>
                <a:cs typeface="Fira Code"/>
                <a:sym typeface="Fira Code"/>
              </a:rPr>
              <a:t>histplot(</a:t>
            </a:r>
            <a:r>
              <a:rPr lang="tr" sz="1500">
                <a:solidFill>
                  <a:srgbClr val="212529"/>
                </a:solidFill>
                <a:highlight>
                  <a:srgbClr val="FFFFFF"/>
                </a:highlight>
                <a:latin typeface="Fira Code"/>
                <a:ea typeface="Fira Code"/>
                <a:cs typeface="Fira Code"/>
                <a:sym typeface="Fira Code"/>
              </a:rPr>
              <a:t>data</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penguins</a:t>
            </a:r>
            <a:r>
              <a:rPr lang="tr" sz="1500">
                <a:solidFill>
                  <a:srgbClr val="66CC66"/>
                </a:solidFill>
                <a:highlight>
                  <a:srgbClr val="FFFFFF"/>
                </a:highlight>
                <a:latin typeface="Fira Code"/>
                <a:ea typeface="Fira Code"/>
                <a:cs typeface="Fira Code"/>
                <a:sym typeface="Fira Code"/>
              </a:rPr>
              <a:t>,</a:t>
            </a:r>
            <a:endParaRPr sz="1500">
              <a:solidFill>
                <a:srgbClr val="66CC66"/>
              </a:solidFill>
              <a:highlight>
                <a:srgbClr val="FFFFFF"/>
              </a:highlight>
              <a:latin typeface="Fira Code"/>
              <a:ea typeface="Fira Code"/>
              <a:cs typeface="Fira Code"/>
              <a:sym typeface="Fira Code"/>
            </a:endParaRPr>
          </a:p>
          <a:p>
            <a:pPr indent="0" lvl="0" marL="0" rtl="0" algn="l">
              <a:spcBef>
                <a:spcPts val="0"/>
              </a:spcBef>
              <a:spcAft>
                <a:spcPts val="0"/>
              </a:spcAft>
              <a:buNone/>
            </a:pPr>
            <a:r>
              <a:rPr lang="tr" sz="1500">
                <a:solidFill>
                  <a:srgbClr val="212529"/>
                </a:solidFill>
                <a:highlight>
                  <a:srgbClr val="FFFFFF"/>
                </a:highlight>
                <a:latin typeface="Fira Code"/>
                <a:ea typeface="Fira Code"/>
                <a:cs typeface="Fira Code"/>
                <a:sym typeface="Fira Code"/>
              </a:rPr>
              <a:t>             x</a:t>
            </a:r>
            <a:r>
              <a:rPr lang="tr" sz="1500">
                <a:solidFill>
                  <a:srgbClr val="66CC66"/>
                </a:solidFill>
                <a:highlight>
                  <a:srgbClr val="FFFFFF"/>
                </a:highlight>
                <a:latin typeface="Fira Code"/>
                <a:ea typeface="Fira Code"/>
                <a:cs typeface="Fira Code"/>
                <a:sym typeface="Fira Code"/>
              </a:rPr>
              <a:t>=</a:t>
            </a:r>
            <a:r>
              <a:rPr lang="tr" sz="1500">
                <a:solidFill>
                  <a:srgbClr val="483D8B"/>
                </a:solidFill>
                <a:highlight>
                  <a:srgbClr val="FFFFFF"/>
                </a:highlight>
                <a:latin typeface="Fira Code"/>
                <a:ea typeface="Fira Code"/>
                <a:cs typeface="Fira Code"/>
                <a:sym typeface="Fira Code"/>
              </a:rPr>
              <a:t>"flipper_length_mm"</a:t>
            </a:r>
            <a:r>
              <a:rPr lang="tr" sz="1500">
                <a:highlight>
                  <a:srgbClr val="FFFFFF"/>
                </a:highlight>
                <a:latin typeface="Fira Code"/>
                <a:ea typeface="Fira Code"/>
                <a:cs typeface="Fira Code"/>
                <a:sym typeface="Fira Code"/>
              </a:rPr>
              <a:t>)</a:t>
            </a:r>
            <a:endParaRPr sz="1500">
              <a:highlight>
                <a:srgbClr val="FFFFFF"/>
              </a:highlight>
              <a:latin typeface="Fira Code"/>
              <a:ea typeface="Fira Code"/>
              <a:cs typeface="Fira Code"/>
              <a:sym typeface="Fira Code"/>
            </a:endParaRPr>
          </a:p>
          <a:p>
            <a:pPr indent="0" lvl="0" marL="0" rtl="0" algn="l">
              <a:lnSpc>
                <a:spcPct val="100000"/>
              </a:lnSpc>
              <a:spcBef>
                <a:spcPts val="0"/>
              </a:spcBef>
              <a:spcAft>
                <a:spcPts val="500"/>
              </a:spcAft>
              <a:buNone/>
            </a:pPr>
            <a:r>
              <a:t/>
            </a:r>
            <a:endParaRPr sz="1500">
              <a:solidFill>
                <a:srgbClr val="212529"/>
              </a:solidFill>
              <a:highlight>
                <a:srgbClr val="FFFFFF"/>
              </a:highlight>
              <a:latin typeface="Fira Code"/>
              <a:ea typeface="Fira Code"/>
              <a:cs typeface="Fira Code"/>
              <a:sym typeface="Fira Code"/>
            </a:endParaRPr>
          </a:p>
        </p:txBody>
      </p:sp>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Histogram</a:t>
            </a:r>
            <a:r>
              <a:rPr lang="tr"/>
              <a:t> Uygulaması</a:t>
            </a:r>
            <a:endParaRPr/>
          </a:p>
        </p:txBody>
      </p:sp>
      <p:pic>
        <p:nvPicPr>
          <p:cNvPr id="210" name="Google Shape;210;p34"/>
          <p:cNvPicPr preferRelativeResize="0"/>
          <p:nvPr/>
        </p:nvPicPr>
        <p:blipFill>
          <a:blip r:embed="rId3">
            <a:alphaModFix/>
          </a:blip>
          <a:stretch>
            <a:fillRect/>
          </a:stretch>
        </p:blipFill>
        <p:spPr>
          <a:xfrm>
            <a:off x="5154194" y="1309925"/>
            <a:ext cx="3786383" cy="2523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Pie Charts</a:t>
            </a:r>
            <a:endParaRPr/>
          </a:p>
        </p:txBody>
      </p:sp>
      <p:sp>
        <p:nvSpPr>
          <p:cNvPr id="216" name="Google Shape;216;p3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Pasta grafikler, adından da anlaşılacağı gibi, toplu bir işlev açısından kategorik bir sütundaki değerlerin yüzde dağılımını gösterir. </a:t>
            </a:r>
            <a:endParaRPr/>
          </a:p>
          <a:p>
            <a:pPr indent="-317500" lvl="0" marL="457200" rtl="0" algn="l">
              <a:spcBef>
                <a:spcPts val="1200"/>
              </a:spcBef>
              <a:spcAft>
                <a:spcPts val="0"/>
              </a:spcAft>
              <a:buSzPts val="1400"/>
              <a:buChar char="●"/>
            </a:pPr>
            <a:r>
              <a:rPr lang="tr"/>
              <a:t>Bir bütünün parçaları arasındaki ilişki çok açık halde görülebilir</a:t>
            </a:r>
            <a:endParaRPr/>
          </a:p>
          <a:p>
            <a:pPr indent="-317500" lvl="0" marL="457200" rtl="0" algn="l">
              <a:spcBef>
                <a:spcPts val="0"/>
              </a:spcBef>
              <a:spcAft>
                <a:spcPts val="0"/>
              </a:spcAft>
              <a:buSzPts val="1400"/>
              <a:buChar char="●"/>
            </a:pPr>
            <a:r>
              <a:rPr lang="tr"/>
              <a:t>Grafiğin parçaları, her kategorideki bütünün kesri ile orantılıdır</a:t>
            </a:r>
            <a:endParaRPr/>
          </a:p>
          <a:p>
            <a:pPr indent="-317500" lvl="0" marL="457200" rtl="0" algn="l">
              <a:spcBef>
                <a:spcPts val="0"/>
              </a:spcBef>
              <a:spcAft>
                <a:spcPts val="0"/>
              </a:spcAft>
              <a:buSzPts val="1400"/>
              <a:buChar char="●"/>
            </a:pPr>
            <a:r>
              <a:rPr lang="tr"/>
              <a:t>Grafiği oluşturmak için, sayısal değişkenlerin yanı sıra kategorik değişkenlerin bir listesine sahip olunması gerekir</a:t>
            </a:r>
            <a:endParaRPr/>
          </a:p>
        </p:txBody>
      </p:sp>
      <p:pic>
        <p:nvPicPr>
          <p:cNvPr id="217" name="Google Shape;217;p35"/>
          <p:cNvPicPr preferRelativeResize="0"/>
          <p:nvPr/>
        </p:nvPicPr>
        <p:blipFill>
          <a:blip r:embed="rId3">
            <a:alphaModFix/>
          </a:blip>
          <a:stretch>
            <a:fillRect/>
          </a:stretch>
        </p:blipFill>
        <p:spPr>
          <a:xfrm>
            <a:off x="4642775" y="1149700"/>
            <a:ext cx="4267203" cy="28441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Pie Charts</a:t>
            </a:r>
            <a:endParaRPr/>
          </a:p>
        </p:txBody>
      </p:sp>
      <p:sp>
        <p:nvSpPr>
          <p:cNvPr id="223" name="Google Shape;223;p36"/>
          <p:cNvSpPr txBox="1"/>
          <p:nvPr>
            <p:ph idx="1" type="body"/>
          </p:nvPr>
        </p:nvSpPr>
        <p:spPr>
          <a:xfrm>
            <a:off x="311700" y="1152475"/>
            <a:ext cx="387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Sık yapılan hatalar</a:t>
            </a:r>
            <a:endParaRPr b="1"/>
          </a:p>
          <a:p>
            <a:pPr indent="-317500" lvl="0" marL="457200" rtl="0" algn="l">
              <a:spcBef>
                <a:spcPts val="1200"/>
              </a:spcBef>
              <a:spcAft>
                <a:spcPts val="0"/>
              </a:spcAft>
              <a:buSzPts val="1400"/>
              <a:buChar char="●"/>
            </a:pPr>
            <a:r>
              <a:rPr lang="tr">
                <a:solidFill>
                  <a:srgbClr val="252525"/>
                </a:solidFill>
              </a:rPr>
              <a:t>Birkaç pasta grafiği karşılaştırılmamalı</a:t>
            </a:r>
            <a:endParaRPr>
              <a:solidFill>
                <a:srgbClr val="252525"/>
              </a:solidFill>
            </a:endParaRPr>
          </a:p>
          <a:p>
            <a:pPr indent="-317500" lvl="0" marL="457200" rtl="0" algn="l">
              <a:spcBef>
                <a:spcPts val="0"/>
              </a:spcBef>
              <a:spcAft>
                <a:spcPts val="0"/>
              </a:spcAft>
              <a:buClr>
                <a:srgbClr val="252525"/>
              </a:buClr>
              <a:buSzPts val="1400"/>
              <a:buChar char="●"/>
            </a:pPr>
            <a:r>
              <a:rPr lang="tr">
                <a:solidFill>
                  <a:srgbClr val="252525"/>
                </a:solidFill>
              </a:rPr>
              <a:t>Grafik üzerinde oran gösteriliyorsa, oranlar toplami 100 olmalıdır</a:t>
            </a:r>
            <a:endParaRPr>
              <a:solidFill>
                <a:srgbClr val="252525"/>
              </a:solidFill>
            </a:endParaRPr>
          </a:p>
          <a:p>
            <a:pPr indent="-317500" lvl="0" marL="457200" rtl="0" algn="l">
              <a:spcBef>
                <a:spcPts val="0"/>
              </a:spcBef>
              <a:spcAft>
                <a:spcPts val="0"/>
              </a:spcAft>
              <a:buClr>
                <a:srgbClr val="252525"/>
              </a:buClr>
              <a:buSzPts val="1400"/>
              <a:buFont typeface="Roboto"/>
              <a:buChar char="●"/>
            </a:pPr>
            <a:r>
              <a:rPr b="1" lang="tr">
                <a:solidFill>
                  <a:srgbClr val="252525"/>
                </a:solidFill>
              </a:rPr>
              <a:t>Her dilime açıklama yazılması:</a:t>
            </a:r>
            <a:r>
              <a:rPr lang="tr">
                <a:solidFill>
                  <a:srgbClr val="252525"/>
                </a:solidFill>
              </a:rPr>
              <a:t> Açıklamalar kısa, öz, bir veya birkaç kelime ile açıklanmalıdır</a:t>
            </a:r>
            <a:endParaRPr>
              <a:solidFill>
                <a:srgbClr val="252525"/>
              </a:solidFill>
            </a:endParaRPr>
          </a:p>
          <a:p>
            <a:pPr indent="0" lvl="0" marL="0" rtl="0" algn="l">
              <a:spcBef>
                <a:spcPts val="1200"/>
              </a:spcBef>
              <a:spcAft>
                <a:spcPts val="1200"/>
              </a:spcAft>
              <a:buNone/>
            </a:pPr>
            <a:r>
              <a:t/>
            </a:r>
            <a:endParaRPr/>
          </a:p>
        </p:txBody>
      </p:sp>
      <p:pic>
        <p:nvPicPr>
          <p:cNvPr id="224" name="Google Shape;224;p36"/>
          <p:cNvPicPr preferRelativeResize="0"/>
          <p:nvPr/>
        </p:nvPicPr>
        <p:blipFill>
          <a:blip r:embed="rId3">
            <a:alphaModFix/>
          </a:blip>
          <a:stretch>
            <a:fillRect/>
          </a:stretch>
        </p:blipFill>
        <p:spPr>
          <a:xfrm>
            <a:off x="4409750" y="1197500"/>
            <a:ext cx="4538975" cy="2923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tr" sz="1500" u="sng">
                <a:solidFill>
                  <a:srgbClr val="212529"/>
                </a:solidFill>
                <a:highlight>
                  <a:srgbClr val="FFFFFF"/>
                </a:highlight>
                <a:latin typeface="Fira Sans"/>
                <a:ea typeface="Fira Sans"/>
                <a:cs typeface="Fira Sans"/>
                <a:sym typeface="Fira Sans"/>
              </a:rPr>
              <a:t>Kod Örneği</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rPr b="1" lang="tr" sz="1500">
                <a:solidFill>
                  <a:srgbClr val="FF7700"/>
                </a:solidFill>
                <a:highlight>
                  <a:srgbClr val="FFFFFF"/>
                </a:highlight>
                <a:latin typeface="Fira Code"/>
                <a:ea typeface="Fira Code"/>
                <a:cs typeface="Fira Code"/>
                <a:sym typeface="Fira Code"/>
              </a:rPr>
              <a:t>import</a:t>
            </a:r>
            <a:r>
              <a:rPr lang="tr" sz="1500">
                <a:solidFill>
                  <a:srgbClr val="212529"/>
                </a:solidFill>
                <a:highlight>
                  <a:srgbClr val="FFFFFF"/>
                </a:highlight>
                <a:latin typeface="Fira Code"/>
                <a:ea typeface="Fira Code"/>
                <a:cs typeface="Fira Code"/>
                <a:sym typeface="Fira Code"/>
              </a:rPr>
              <a:t> matplotlib.</a:t>
            </a:r>
            <a:r>
              <a:rPr lang="tr" sz="1500">
                <a:highlight>
                  <a:srgbClr val="FFFFFF"/>
                </a:highlight>
                <a:latin typeface="Fira Code"/>
                <a:ea typeface="Fira Code"/>
                <a:cs typeface="Fira Code"/>
                <a:sym typeface="Fira Code"/>
              </a:rPr>
              <a:t>pyplot</a:t>
            </a:r>
            <a:r>
              <a:rPr lang="tr" sz="1500">
                <a:solidFill>
                  <a:srgbClr val="212529"/>
                </a:solidFill>
                <a:highlight>
                  <a:srgbClr val="FFFFFF"/>
                </a:highlight>
                <a:latin typeface="Fira Code"/>
                <a:ea typeface="Fira Code"/>
                <a:cs typeface="Fira Code"/>
                <a:sym typeface="Fira Code"/>
              </a:rPr>
              <a:t> </a:t>
            </a:r>
            <a:r>
              <a:rPr b="1" lang="tr" sz="1500">
                <a:solidFill>
                  <a:srgbClr val="FF7700"/>
                </a:solidFill>
                <a:highlight>
                  <a:srgbClr val="FFFFFF"/>
                </a:highlight>
                <a:latin typeface="Fira Code"/>
                <a:ea typeface="Fira Code"/>
                <a:cs typeface="Fira Code"/>
                <a:sym typeface="Fira Code"/>
              </a:rPr>
              <a:t>as</a:t>
            </a:r>
            <a:r>
              <a:rPr lang="tr" sz="1500">
                <a:solidFill>
                  <a:srgbClr val="212529"/>
                </a:solidFill>
                <a:highlight>
                  <a:srgbClr val="FFFFFF"/>
                </a:highlight>
                <a:latin typeface="Fira Code"/>
                <a:ea typeface="Fira Code"/>
                <a:cs typeface="Fira Code"/>
                <a:sym typeface="Fira Code"/>
              </a:rPr>
              <a:t> plt</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b="1" lang="tr" sz="1500">
                <a:solidFill>
                  <a:srgbClr val="FF7700"/>
                </a:solidFill>
                <a:highlight>
                  <a:srgbClr val="FFFFFF"/>
                </a:highlight>
                <a:latin typeface="Fira Code"/>
                <a:ea typeface="Fira Code"/>
                <a:cs typeface="Fira Code"/>
                <a:sym typeface="Fira Code"/>
              </a:rPr>
              <a:t>import</a:t>
            </a:r>
            <a:r>
              <a:rPr lang="tr" sz="1500">
                <a:solidFill>
                  <a:srgbClr val="212529"/>
                </a:solidFill>
                <a:highlight>
                  <a:srgbClr val="FFFFFF"/>
                </a:highlight>
                <a:latin typeface="Fira Code"/>
                <a:ea typeface="Fira Code"/>
                <a:cs typeface="Fira Code"/>
                <a:sym typeface="Fira Code"/>
              </a:rPr>
              <a:t> numpy </a:t>
            </a:r>
            <a:r>
              <a:rPr b="1" lang="tr" sz="1500">
                <a:solidFill>
                  <a:srgbClr val="FF7700"/>
                </a:solidFill>
                <a:highlight>
                  <a:srgbClr val="FFFFFF"/>
                </a:highlight>
                <a:latin typeface="Fira Code"/>
                <a:ea typeface="Fira Code"/>
                <a:cs typeface="Fira Code"/>
                <a:sym typeface="Fira Code"/>
              </a:rPr>
              <a:t>as</a:t>
            </a:r>
            <a:r>
              <a:rPr lang="tr" sz="1500">
                <a:solidFill>
                  <a:srgbClr val="212529"/>
                </a:solidFill>
                <a:highlight>
                  <a:srgbClr val="FFFFFF"/>
                </a:highlight>
                <a:latin typeface="Fira Code"/>
                <a:ea typeface="Fira Code"/>
                <a:cs typeface="Fira Code"/>
                <a:sym typeface="Fira Code"/>
              </a:rPr>
              <a:t> np</a:t>
            </a:r>
            <a:endParaRPr sz="1500">
              <a:solidFill>
                <a:srgbClr val="212529"/>
              </a:solidFill>
              <a:highlight>
                <a:srgbClr val="FFFFFF"/>
              </a:highlight>
              <a:latin typeface="Fira Code"/>
              <a:ea typeface="Fira Code"/>
              <a:cs typeface="Fira Code"/>
              <a:sym typeface="Fira Code"/>
            </a:endParaRPr>
          </a:p>
          <a:p>
            <a:pPr indent="0" lvl="0" marL="182880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 </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y </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np.</a:t>
            </a:r>
            <a:r>
              <a:rPr lang="tr" sz="1500">
                <a:solidFill>
                  <a:srgbClr val="DC143C"/>
                </a:solidFill>
                <a:highlight>
                  <a:srgbClr val="FFFFFF"/>
                </a:highlight>
                <a:latin typeface="Fira Code"/>
                <a:ea typeface="Fira Code"/>
                <a:cs typeface="Fira Code"/>
                <a:sym typeface="Fira Code"/>
              </a:rPr>
              <a:t>array</a:t>
            </a:r>
            <a:r>
              <a:rPr lang="tr" sz="1500">
                <a:highlight>
                  <a:srgbClr val="FFFFFF"/>
                </a:highlight>
                <a:latin typeface="Fira Code"/>
                <a:ea typeface="Fira Code"/>
                <a:cs typeface="Fira Code"/>
                <a:sym typeface="Fira Code"/>
              </a:rPr>
              <a:t>([</a:t>
            </a:r>
            <a:r>
              <a:rPr lang="tr" sz="1500">
                <a:solidFill>
                  <a:srgbClr val="FF4500"/>
                </a:solidFill>
                <a:highlight>
                  <a:srgbClr val="FFFFFF"/>
                </a:highlight>
                <a:latin typeface="Fira Code"/>
                <a:ea typeface="Fira Code"/>
                <a:cs typeface="Fira Code"/>
                <a:sym typeface="Fira Code"/>
              </a:rPr>
              <a:t>35</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a:t>
            </a:r>
            <a:r>
              <a:rPr lang="tr" sz="1500">
                <a:solidFill>
                  <a:srgbClr val="FF4500"/>
                </a:solidFill>
                <a:highlight>
                  <a:srgbClr val="FFFFFF"/>
                </a:highlight>
                <a:latin typeface="Fira Code"/>
                <a:ea typeface="Fira Code"/>
                <a:cs typeface="Fira Code"/>
                <a:sym typeface="Fira Code"/>
              </a:rPr>
              <a:t>25</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a:t>
            </a:r>
            <a:r>
              <a:rPr lang="tr" sz="1500">
                <a:solidFill>
                  <a:srgbClr val="FF4500"/>
                </a:solidFill>
                <a:highlight>
                  <a:srgbClr val="FFFFFF"/>
                </a:highlight>
                <a:latin typeface="Fira Code"/>
                <a:ea typeface="Fira Code"/>
                <a:cs typeface="Fira Code"/>
                <a:sym typeface="Fira Code"/>
              </a:rPr>
              <a:t>25</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a:t>
            </a:r>
            <a:r>
              <a:rPr lang="tr" sz="1500">
                <a:solidFill>
                  <a:srgbClr val="FF4500"/>
                </a:solidFill>
                <a:highlight>
                  <a:srgbClr val="FFFFFF"/>
                </a:highlight>
                <a:latin typeface="Fira Code"/>
                <a:ea typeface="Fira Code"/>
                <a:cs typeface="Fira Code"/>
                <a:sym typeface="Fira Code"/>
              </a:rPr>
              <a:t>15</a:t>
            </a:r>
            <a:r>
              <a:rPr lang="tr" sz="1500">
                <a:highlight>
                  <a:srgbClr val="FFFFFF"/>
                </a:highlight>
                <a:latin typeface="Fira Code"/>
                <a:ea typeface="Fira Code"/>
                <a:cs typeface="Fira Code"/>
                <a:sym typeface="Fira Code"/>
              </a:rPr>
              <a:t>])</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labels </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a:t>
            </a:r>
            <a:r>
              <a:rPr lang="tr" sz="1500">
                <a:highlight>
                  <a:srgbClr val="FFFFFF"/>
                </a:highlight>
                <a:latin typeface="Fira Code"/>
                <a:ea typeface="Fira Code"/>
                <a:cs typeface="Fira Code"/>
                <a:sym typeface="Fira Code"/>
              </a:rPr>
              <a:t>[</a:t>
            </a:r>
            <a:r>
              <a:rPr lang="tr" sz="1500">
                <a:solidFill>
                  <a:srgbClr val="483D8B"/>
                </a:solidFill>
                <a:highlight>
                  <a:srgbClr val="FFFFFF"/>
                </a:highlight>
                <a:latin typeface="Fira Code"/>
                <a:ea typeface="Fira Code"/>
                <a:cs typeface="Fira Code"/>
                <a:sym typeface="Fira Code"/>
              </a:rPr>
              <a:t>"Apples"</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a:t>
            </a:r>
            <a:r>
              <a:rPr lang="tr" sz="1500">
                <a:solidFill>
                  <a:srgbClr val="483D8B"/>
                </a:solidFill>
                <a:highlight>
                  <a:srgbClr val="FFFFFF"/>
                </a:highlight>
                <a:latin typeface="Fira Code"/>
                <a:ea typeface="Fira Code"/>
                <a:cs typeface="Fira Code"/>
                <a:sym typeface="Fira Code"/>
              </a:rPr>
              <a:t>"Bananas"</a:t>
            </a:r>
            <a:r>
              <a:rPr lang="tr" sz="1500">
                <a:solidFill>
                  <a:srgbClr val="66CC66"/>
                </a:solidFill>
                <a:highlight>
                  <a:srgbClr val="FFFFFF"/>
                </a:highlight>
                <a:latin typeface="Fira Code"/>
                <a:ea typeface="Fira Code"/>
                <a:cs typeface="Fira Code"/>
                <a:sym typeface="Fira Code"/>
              </a:rPr>
              <a:t>,</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            </a:t>
            </a:r>
            <a:r>
              <a:rPr lang="tr" sz="1500">
                <a:solidFill>
                  <a:srgbClr val="483D8B"/>
                </a:solidFill>
                <a:highlight>
                  <a:srgbClr val="FFFFFF"/>
                </a:highlight>
                <a:latin typeface="Fira Code"/>
                <a:ea typeface="Fira Code"/>
                <a:cs typeface="Fira Code"/>
                <a:sym typeface="Fira Code"/>
              </a:rPr>
              <a:t>"Cherries"</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a:t>
            </a:r>
            <a:r>
              <a:rPr lang="tr" sz="1500">
                <a:solidFill>
                  <a:srgbClr val="483D8B"/>
                </a:solidFill>
                <a:highlight>
                  <a:srgbClr val="FFFFFF"/>
                </a:highlight>
                <a:latin typeface="Fira Code"/>
                <a:ea typeface="Fira Code"/>
                <a:cs typeface="Fira Code"/>
                <a:sym typeface="Fira Code"/>
              </a:rPr>
              <a:t>"Dates"</a:t>
            </a:r>
            <a:r>
              <a:rPr lang="tr" sz="1500">
                <a:highlight>
                  <a:srgbClr val="FFFFFF"/>
                </a:highlight>
                <a:latin typeface="Fira Code"/>
                <a:ea typeface="Fira Code"/>
                <a:cs typeface="Fira Code"/>
                <a:sym typeface="Fira Code"/>
              </a:rPr>
              <a:t>]</a:t>
            </a:r>
            <a:endParaRPr sz="1500">
              <a:solidFill>
                <a:srgbClr val="212529"/>
              </a:solidFill>
              <a:highlight>
                <a:srgbClr val="FFFFFF"/>
              </a:highlight>
              <a:latin typeface="Fira Code"/>
              <a:ea typeface="Fira Code"/>
              <a:cs typeface="Fira Code"/>
              <a:sym typeface="Fira Code"/>
            </a:endParaRPr>
          </a:p>
          <a:p>
            <a:pPr indent="0" lvl="0" marL="182880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 </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plt.</a:t>
            </a:r>
            <a:r>
              <a:rPr lang="tr" sz="1500">
                <a:highlight>
                  <a:srgbClr val="FFFFFF"/>
                </a:highlight>
                <a:latin typeface="Fira Code"/>
                <a:ea typeface="Fira Code"/>
                <a:cs typeface="Fira Code"/>
                <a:sym typeface="Fira Code"/>
              </a:rPr>
              <a:t>pie(</a:t>
            </a:r>
            <a:r>
              <a:rPr lang="tr" sz="1500">
                <a:solidFill>
                  <a:srgbClr val="212529"/>
                </a:solidFill>
                <a:highlight>
                  <a:srgbClr val="FFFFFF"/>
                </a:highlight>
                <a:latin typeface="Fira Code"/>
                <a:ea typeface="Fira Code"/>
                <a:cs typeface="Fira Code"/>
                <a:sym typeface="Fira Code"/>
              </a:rPr>
              <a:t>y</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labels</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labels</a:t>
            </a:r>
            <a:r>
              <a:rPr lang="tr" sz="1500">
                <a:highlight>
                  <a:srgbClr val="FFFFFF"/>
                </a:highlight>
                <a:latin typeface="Fira Code"/>
                <a:ea typeface="Fira Code"/>
                <a:cs typeface="Fira Code"/>
                <a:sym typeface="Fira Code"/>
              </a:rPr>
              <a:t>)</a:t>
            </a:r>
            <a:endParaRPr sz="1500">
              <a:solidFill>
                <a:srgbClr val="212529"/>
              </a:solidFill>
              <a:highlight>
                <a:srgbClr val="FFFFFF"/>
              </a:highlight>
              <a:latin typeface="Fira Code"/>
              <a:ea typeface="Fira Code"/>
              <a:cs typeface="Fira Code"/>
              <a:sym typeface="Fira Code"/>
            </a:endParaRPr>
          </a:p>
          <a:p>
            <a:pPr indent="0" lvl="0" marL="0" rtl="0" algn="l">
              <a:spcBef>
                <a:spcPts val="500"/>
              </a:spcBef>
              <a:spcAft>
                <a:spcPts val="0"/>
              </a:spcAft>
              <a:buClr>
                <a:schemeClr val="dk1"/>
              </a:buClr>
              <a:buSzPts val="1100"/>
              <a:buFont typeface="Arial"/>
              <a:buNone/>
            </a:pPr>
            <a:r>
              <a:rPr lang="tr" sz="1500">
                <a:solidFill>
                  <a:srgbClr val="212529"/>
                </a:solidFill>
                <a:highlight>
                  <a:srgbClr val="FFFFFF"/>
                </a:highlight>
                <a:latin typeface="Fira Code"/>
                <a:ea typeface="Fira Code"/>
                <a:cs typeface="Fira Code"/>
                <a:sym typeface="Fira Code"/>
              </a:rPr>
              <a:t>plt.</a:t>
            </a:r>
            <a:r>
              <a:rPr lang="tr" sz="1500">
                <a:highlight>
                  <a:srgbClr val="FFFFFF"/>
                </a:highlight>
                <a:latin typeface="Fira Code"/>
                <a:ea typeface="Fira Code"/>
                <a:cs typeface="Fira Code"/>
                <a:sym typeface="Fira Code"/>
              </a:rPr>
              <a:t>show()</a:t>
            </a:r>
            <a:endParaRPr sz="1500">
              <a:highlight>
                <a:srgbClr val="FFFFFF"/>
              </a:highlight>
              <a:latin typeface="Fira Code"/>
              <a:ea typeface="Fira Code"/>
              <a:cs typeface="Fira Code"/>
              <a:sym typeface="Fira Code"/>
            </a:endParaRPr>
          </a:p>
          <a:p>
            <a:pPr indent="0" lvl="0" marL="1828800" rtl="0" algn="l">
              <a:lnSpc>
                <a:spcPct val="100000"/>
              </a:lnSpc>
              <a:spcBef>
                <a:spcPts val="0"/>
              </a:spcBef>
              <a:spcAft>
                <a:spcPts val="500"/>
              </a:spcAft>
              <a:buNone/>
            </a:pPr>
            <a:r>
              <a:t/>
            </a:r>
            <a:endParaRPr sz="1500">
              <a:solidFill>
                <a:srgbClr val="212529"/>
              </a:solidFill>
              <a:highlight>
                <a:srgbClr val="FFFFFF"/>
              </a:highlight>
              <a:latin typeface="Fira Code"/>
              <a:ea typeface="Fira Code"/>
              <a:cs typeface="Fira Code"/>
              <a:sym typeface="Fira Code"/>
            </a:endParaRPr>
          </a:p>
        </p:txBody>
      </p:sp>
      <p:sp>
        <p:nvSpPr>
          <p:cNvPr id="230" name="Google Shape;23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Pie</a:t>
            </a:r>
            <a:r>
              <a:rPr lang="tr"/>
              <a:t> Chart Uygulaması</a:t>
            </a:r>
            <a:endParaRPr/>
          </a:p>
        </p:txBody>
      </p:sp>
      <p:pic>
        <p:nvPicPr>
          <p:cNvPr id="231" name="Google Shape;231;p37"/>
          <p:cNvPicPr preferRelativeResize="0"/>
          <p:nvPr/>
        </p:nvPicPr>
        <p:blipFill rotWithShape="1">
          <a:blip r:embed="rId3">
            <a:alphaModFix/>
          </a:blip>
          <a:srcRect b="0" l="11178" r="14500" t="0"/>
          <a:stretch/>
        </p:blipFill>
        <p:spPr>
          <a:xfrm>
            <a:off x="5016675" y="1149700"/>
            <a:ext cx="3171425" cy="2844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Heatmap</a:t>
            </a:r>
            <a:endParaRPr/>
          </a:p>
        </p:txBody>
      </p:sp>
      <p:sp>
        <p:nvSpPr>
          <p:cNvPr id="237" name="Google Shape;237;p3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
            </a:r>
            <a:r>
              <a:rPr lang="tr"/>
              <a:t>atrisin değerini görselleştirmek için renkleri kullanarak verilerin grafiksel bir temsilidir</a:t>
            </a:r>
            <a:endParaRPr/>
          </a:p>
          <a:p>
            <a:pPr indent="-317500" lvl="0" marL="457200" rtl="0" algn="l">
              <a:spcBef>
                <a:spcPts val="1200"/>
              </a:spcBef>
              <a:spcAft>
                <a:spcPts val="0"/>
              </a:spcAft>
              <a:buSzPts val="1400"/>
              <a:buChar char="●"/>
            </a:pPr>
            <a:r>
              <a:rPr lang="tr"/>
              <a:t>Daha yaygın değerleri veya daha yüksek etkinlikleri temsil etmek için daha parlak renkler temel olarak kırmızımsı renkler kullanılır daha az yaygın veya etkinlik değerlerini temsil etmek için daha koyu renkler tercih edilir</a:t>
            </a:r>
            <a:endParaRPr/>
          </a:p>
          <a:p>
            <a:pPr indent="0" lvl="0" marL="457200" rtl="0" algn="l">
              <a:spcBef>
                <a:spcPts val="1200"/>
              </a:spcBef>
              <a:spcAft>
                <a:spcPts val="1200"/>
              </a:spcAft>
              <a:buNone/>
            </a:pPr>
            <a:r>
              <a:t/>
            </a:r>
            <a:endParaRPr/>
          </a:p>
        </p:txBody>
      </p:sp>
      <p:pic>
        <p:nvPicPr>
          <p:cNvPr id="238" name="Google Shape;238;p38"/>
          <p:cNvPicPr preferRelativeResize="0"/>
          <p:nvPr/>
        </p:nvPicPr>
        <p:blipFill>
          <a:blip r:embed="rId3">
            <a:alphaModFix/>
          </a:blip>
          <a:stretch>
            <a:fillRect/>
          </a:stretch>
        </p:blipFill>
        <p:spPr>
          <a:xfrm>
            <a:off x="4572000" y="1149700"/>
            <a:ext cx="4267203" cy="28441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Heatmap</a:t>
            </a:r>
            <a:endParaRPr/>
          </a:p>
        </p:txBody>
      </p:sp>
      <p:sp>
        <p:nvSpPr>
          <p:cNvPr id="244" name="Google Shape;244;p3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highlight>
                  <a:schemeClr val="lt1"/>
                </a:highlight>
              </a:rPr>
              <a:t>Sık yapılan hatalar</a:t>
            </a:r>
            <a:endParaRPr b="1">
              <a:highlight>
                <a:schemeClr val="lt1"/>
              </a:highlight>
            </a:endParaRPr>
          </a:p>
          <a:p>
            <a:pPr indent="-317500" lvl="0" marL="457200" rtl="0" algn="l">
              <a:spcBef>
                <a:spcPts val="800"/>
              </a:spcBef>
              <a:spcAft>
                <a:spcPts val="0"/>
              </a:spcAft>
              <a:buClr>
                <a:schemeClr val="dk1"/>
              </a:buClr>
              <a:buSzPts val="1400"/>
              <a:buFont typeface="Century"/>
              <a:buChar char="●"/>
            </a:pPr>
            <a:r>
              <a:rPr lang="tr">
                <a:highlight>
                  <a:schemeClr val="lt1"/>
                </a:highlight>
              </a:rPr>
              <a:t>Verileri normalleştirme</a:t>
            </a:r>
            <a:endParaRPr>
              <a:highlight>
                <a:schemeClr val="lt1"/>
              </a:highlight>
            </a:endParaRPr>
          </a:p>
          <a:p>
            <a:pPr indent="-314325" lvl="0" marL="457200" rtl="0" algn="l">
              <a:spcBef>
                <a:spcPts val="0"/>
              </a:spcBef>
              <a:spcAft>
                <a:spcPts val="0"/>
              </a:spcAft>
              <a:buClr>
                <a:srgbClr val="555555"/>
              </a:buClr>
              <a:buSzPts val="1350"/>
              <a:buFont typeface="Montserrat"/>
              <a:buChar char="●"/>
            </a:pPr>
            <a:r>
              <a:rPr b="1" lang="tr">
                <a:highlight>
                  <a:schemeClr val="lt1"/>
                </a:highlight>
              </a:rPr>
              <a:t>Kümeleme analizini kullanma: </a:t>
            </a:r>
            <a:r>
              <a:rPr lang="tr">
                <a:highlight>
                  <a:schemeClr val="lt1"/>
                </a:highlight>
              </a:rPr>
              <a:t>kümelemeye göre benzer değerleri birbirine yakın yerleştirmek için matrisin satır ve sütunlarına izin verilmesi gerekir</a:t>
            </a:r>
            <a:endParaRPr>
              <a:highlight>
                <a:schemeClr val="lt1"/>
              </a:highlight>
            </a:endParaRPr>
          </a:p>
          <a:p>
            <a:pPr indent="-314325" lvl="0" marL="457200" rtl="0" algn="l">
              <a:spcBef>
                <a:spcPts val="0"/>
              </a:spcBef>
              <a:spcAft>
                <a:spcPts val="0"/>
              </a:spcAft>
              <a:buClr>
                <a:srgbClr val="555555"/>
              </a:buClr>
              <a:buSzPts val="1350"/>
              <a:buFont typeface="Montserrat"/>
              <a:buChar char="●"/>
            </a:pPr>
            <a:r>
              <a:rPr lang="tr">
                <a:highlight>
                  <a:schemeClr val="lt1"/>
                </a:highlight>
              </a:rPr>
              <a:t>Renk paletinin önemi </a:t>
            </a:r>
            <a:endParaRPr>
              <a:highlight>
                <a:schemeClr val="lt1"/>
              </a:highlight>
            </a:endParaRPr>
          </a:p>
          <a:p>
            <a:pPr indent="0" lvl="0" marL="0" rtl="0" algn="l">
              <a:spcBef>
                <a:spcPts val="800"/>
              </a:spcBef>
              <a:spcAft>
                <a:spcPts val="1200"/>
              </a:spcAft>
              <a:buNone/>
            </a:pPr>
            <a:r>
              <a:t/>
            </a:r>
            <a:endParaRPr/>
          </a:p>
        </p:txBody>
      </p:sp>
      <p:pic>
        <p:nvPicPr>
          <p:cNvPr id="245" name="Google Shape;245;p39"/>
          <p:cNvPicPr preferRelativeResize="0"/>
          <p:nvPr/>
        </p:nvPicPr>
        <p:blipFill>
          <a:blip r:embed="rId3">
            <a:alphaModFix/>
          </a:blip>
          <a:stretch>
            <a:fillRect/>
          </a:stretch>
        </p:blipFill>
        <p:spPr>
          <a:xfrm>
            <a:off x="4712875" y="1149700"/>
            <a:ext cx="4267203" cy="28441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idx="1" type="body"/>
          </p:nvPr>
        </p:nvSpPr>
        <p:spPr>
          <a:xfrm>
            <a:off x="311700" y="1152475"/>
            <a:ext cx="44211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tr" sz="1500" u="sng">
                <a:solidFill>
                  <a:srgbClr val="212529"/>
                </a:solidFill>
                <a:highlight>
                  <a:srgbClr val="FFFFFF"/>
                </a:highlight>
                <a:latin typeface="Fira Sans"/>
                <a:ea typeface="Fira Sans"/>
                <a:cs typeface="Fira Sans"/>
                <a:sym typeface="Fira Sans"/>
              </a:rPr>
              <a:t>Kod Örneği</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rPr b="1" lang="tr" sz="1500">
                <a:solidFill>
                  <a:srgbClr val="FF7700"/>
                </a:solidFill>
                <a:highlight>
                  <a:srgbClr val="FFFFFF"/>
                </a:highlight>
                <a:latin typeface="Fira Code"/>
                <a:ea typeface="Fira Code"/>
                <a:cs typeface="Fira Code"/>
                <a:sym typeface="Fira Code"/>
              </a:rPr>
              <a:t>import</a:t>
            </a:r>
            <a:r>
              <a:rPr lang="tr" sz="1500">
                <a:solidFill>
                  <a:srgbClr val="212529"/>
                </a:solidFill>
                <a:highlight>
                  <a:srgbClr val="FFFFFF"/>
                </a:highlight>
                <a:latin typeface="Fira Code"/>
                <a:ea typeface="Fira Code"/>
                <a:cs typeface="Fira Code"/>
                <a:sym typeface="Fira Code"/>
              </a:rPr>
              <a:t> numpy </a:t>
            </a:r>
            <a:r>
              <a:rPr b="1" lang="tr" sz="1500">
                <a:solidFill>
                  <a:srgbClr val="FF7700"/>
                </a:solidFill>
                <a:highlight>
                  <a:srgbClr val="FFFFFF"/>
                </a:highlight>
                <a:latin typeface="Fira Code"/>
                <a:ea typeface="Fira Code"/>
                <a:cs typeface="Fira Code"/>
                <a:sym typeface="Fira Code"/>
              </a:rPr>
              <a:t>as</a:t>
            </a:r>
            <a:r>
              <a:rPr lang="tr" sz="1500">
                <a:solidFill>
                  <a:srgbClr val="212529"/>
                </a:solidFill>
                <a:highlight>
                  <a:srgbClr val="FFFFFF"/>
                </a:highlight>
                <a:latin typeface="Fira Code"/>
                <a:ea typeface="Fira Code"/>
                <a:cs typeface="Fira Code"/>
                <a:sym typeface="Fira Code"/>
              </a:rPr>
              <a:t> np </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np.</a:t>
            </a:r>
            <a:r>
              <a:rPr lang="tr" sz="1500">
                <a:solidFill>
                  <a:srgbClr val="DC143C"/>
                </a:solidFill>
                <a:highlight>
                  <a:srgbClr val="FFFFFF"/>
                </a:highlight>
                <a:latin typeface="Fira Code"/>
                <a:ea typeface="Fira Code"/>
                <a:cs typeface="Fira Code"/>
                <a:sym typeface="Fira Code"/>
              </a:rPr>
              <a:t>random</a:t>
            </a:r>
            <a:r>
              <a:rPr lang="tr" sz="1500">
                <a:solidFill>
                  <a:srgbClr val="212529"/>
                </a:solidFill>
                <a:highlight>
                  <a:srgbClr val="FFFFFF"/>
                </a:highlight>
                <a:latin typeface="Fira Code"/>
                <a:ea typeface="Fira Code"/>
                <a:cs typeface="Fira Code"/>
                <a:sym typeface="Fira Code"/>
              </a:rPr>
              <a:t>.</a:t>
            </a:r>
            <a:r>
              <a:rPr lang="tr" sz="1500">
                <a:highlight>
                  <a:srgbClr val="FFFFFF"/>
                </a:highlight>
                <a:latin typeface="Fira Code"/>
                <a:ea typeface="Fira Code"/>
                <a:cs typeface="Fira Code"/>
                <a:sym typeface="Fira Code"/>
              </a:rPr>
              <a:t>seed(</a:t>
            </a:r>
            <a:r>
              <a:rPr lang="tr" sz="1500">
                <a:solidFill>
                  <a:srgbClr val="FF4500"/>
                </a:solidFill>
                <a:highlight>
                  <a:srgbClr val="FFFFFF"/>
                </a:highlight>
                <a:latin typeface="Fira Code"/>
                <a:ea typeface="Fira Code"/>
                <a:cs typeface="Fira Code"/>
                <a:sym typeface="Fira Code"/>
              </a:rPr>
              <a:t>0</a:t>
            </a:r>
            <a:r>
              <a:rPr lang="tr" sz="1500">
                <a:highlight>
                  <a:srgbClr val="FFFFFF"/>
                </a:highlight>
                <a:latin typeface="Fira Code"/>
                <a:ea typeface="Fira Code"/>
                <a:cs typeface="Fira Code"/>
                <a:sym typeface="Fira Code"/>
              </a:rPr>
              <a:t>)</a:t>
            </a:r>
            <a:endParaRPr sz="1500">
              <a:solidFill>
                <a:srgbClr val="212529"/>
              </a:solidFill>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uniform_data </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np.</a:t>
            </a:r>
            <a:r>
              <a:rPr lang="tr" sz="1500">
                <a:solidFill>
                  <a:srgbClr val="DC143C"/>
                </a:solidFill>
                <a:highlight>
                  <a:srgbClr val="FFFFFF"/>
                </a:highlight>
                <a:latin typeface="Fira Code"/>
                <a:ea typeface="Fira Code"/>
                <a:cs typeface="Fira Code"/>
                <a:sym typeface="Fira Code"/>
              </a:rPr>
              <a:t>random</a:t>
            </a:r>
            <a:r>
              <a:rPr lang="tr" sz="1500">
                <a:solidFill>
                  <a:srgbClr val="212529"/>
                </a:solidFill>
                <a:highlight>
                  <a:srgbClr val="FFFFFF"/>
                </a:highlight>
                <a:latin typeface="Fira Code"/>
                <a:ea typeface="Fira Code"/>
                <a:cs typeface="Fira Code"/>
                <a:sym typeface="Fira Code"/>
              </a:rPr>
              <a:t>.</a:t>
            </a:r>
            <a:r>
              <a:rPr lang="tr" sz="1500">
                <a:highlight>
                  <a:srgbClr val="FFFFFF"/>
                </a:highlight>
                <a:latin typeface="Fira Code"/>
                <a:ea typeface="Fira Code"/>
                <a:cs typeface="Fira Code"/>
                <a:sym typeface="Fira Code"/>
              </a:rPr>
              <a:t>rand(</a:t>
            </a:r>
            <a:r>
              <a:rPr lang="tr" sz="1500">
                <a:solidFill>
                  <a:srgbClr val="FF4500"/>
                </a:solidFill>
                <a:highlight>
                  <a:srgbClr val="FFFFFF"/>
                </a:highlight>
                <a:latin typeface="Fira Code"/>
                <a:ea typeface="Fira Code"/>
                <a:cs typeface="Fira Code"/>
                <a:sym typeface="Fira Code"/>
              </a:rPr>
              <a:t>10</a:t>
            </a:r>
            <a:r>
              <a:rPr lang="tr" sz="1500">
                <a:solidFill>
                  <a:srgbClr val="66CC66"/>
                </a:solidFill>
                <a:highlight>
                  <a:srgbClr val="FFFFFF"/>
                </a:highlight>
                <a:latin typeface="Fira Code"/>
                <a:ea typeface="Fira Code"/>
                <a:cs typeface="Fira Code"/>
                <a:sym typeface="Fira Code"/>
              </a:rPr>
              <a:t>,</a:t>
            </a:r>
            <a:r>
              <a:rPr lang="tr" sz="1500">
                <a:solidFill>
                  <a:srgbClr val="FF4500"/>
                </a:solidFill>
                <a:highlight>
                  <a:srgbClr val="FFFFFF"/>
                </a:highlight>
                <a:latin typeface="Fira Code"/>
                <a:ea typeface="Fira Code"/>
                <a:cs typeface="Fira Code"/>
                <a:sym typeface="Fira Code"/>
              </a:rPr>
              <a:t>12</a:t>
            </a:r>
            <a:r>
              <a:rPr lang="tr" sz="1500">
                <a:highlight>
                  <a:srgbClr val="FFFFFF"/>
                </a:highlight>
                <a:latin typeface="Fira Code"/>
                <a:ea typeface="Fira Code"/>
                <a:cs typeface="Fira Code"/>
                <a:sym typeface="Fira Code"/>
              </a:rPr>
              <a:t>)</a:t>
            </a:r>
            <a:endParaRPr sz="1500">
              <a:solidFill>
                <a:srgbClr val="212529"/>
              </a:solidFill>
              <a:highlight>
                <a:srgbClr val="FFFFFF"/>
              </a:highlight>
              <a:latin typeface="Fira Code"/>
              <a:ea typeface="Fira Code"/>
              <a:cs typeface="Fira Code"/>
              <a:sym typeface="Fira Code"/>
            </a:endParaRPr>
          </a:p>
          <a:p>
            <a:pPr indent="0" lvl="0" marL="0" rtl="0" algn="l">
              <a:spcBef>
                <a:spcPts val="500"/>
              </a:spcBef>
              <a:spcAft>
                <a:spcPts val="0"/>
              </a:spcAft>
              <a:buClr>
                <a:schemeClr val="dk1"/>
              </a:buClr>
              <a:buSzPts val="1100"/>
              <a:buFont typeface="Arial"/>
              <a:buNone/>
            </a:pPr>
            <a:r>
              <a:t/>
            </a:r>
            <a:endParaRPr sz="1500">
              <a:solidFill>
                <a:srgbClr val="212529"/>
              </a:solidFill>
              <a:highlight>
                <a:srgbClr val="FFFFFF"/>
              </a:highlight>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tr" sz="1500">
                <a:solidFill>
                  <a:srgbClr val="212529"/>
                </a:solidFill>
                <a:highlight>
                  <a:srgbClr val="FFFFFF"/>
                </a:highlight>
                <a:latin typeface="Fira Code"/>
                <a:ea typeface="Fira Code"/>
                <a:cs typeface="Fira Code"/>
                <a:sym typeface="Fira Code"/>
              </a:rPr>
              <a:t>ax </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sns.</a:t>
            </a:r>
            <a:r>
              <a:rPr lang="tr" sz="1500">
                <a:highlight>
                  <a:srgbClr val="FFFFFF"/>
                </a:highlight>
                <a:latin typeface="Fira Code"/>
                <a:ea typeface="Fira Code"/>
                <a:cs typeface="Fira Code"/>
                <a:sym typeface="Fira Code"/>
              </a:rPr>
              <a:t>heatmap(</a:t>
            </a:r>
            <a:r>
              <a:rPr lang="tr" sz="1500">
                <a:solidFill>
                  <a:srgbClr val="212529"/>
                </a:solidFill>
                <a:highlight>
                  <a:srgbClr val="FFFFFF"/>
                </a:highlight>
                <a:latin typeface="Fira Code"/>
                <a:ea typeface="Fira Code"/>
                <a:cs typeface="Fira Code"/>
                <a:sym typeface="Fira Code"/>
              </a:rPr>
              <a:t>uniform_data</a:t>
            </a:r>
            <a:r>
              <a:rPr lang="tr" sz="1500">
                <a:highlight>
                  <a:srgbClr val="FFFFFF"/>
                </a:highlight>
                <a:latin typeface="Fira Code"/>
                <a:ea typeface="Fira Code"/>
                <a:cs typeface="Fira Code"/>
                <a:sym typeface="Fira Code"/>
              </a:rPr>
              <a:t>)</a:t>
            </a:r>
            <a:endParaRPr sz="1500">
              <a:highlight>
                <a:srgbClr val="FFFFFF"/>
              </a:highlight>
              <a:latin typeface="Fira Code"/>
              <a:ea typeface="Fira Code"/>
              <a:cs typeface="Fira Code"/>
              <a:sym typeface="Fira Code"/>
            </a:endParaRPr>
          </a:p>
          <a:p>
            <a:pPr indent="0" lvl="0" marL="0" rtl="0" algn="l">
              <a:lnSpc>
                <a:spcPct val="100000"/>
              </a:lnSpc>
              <a:spcBef>
                <a:spcPts val="0"/>
              </a:spcBef>
              <a:spcAft>
                <a:spcPts val="0"/>
              </a:spcAft>
              <a:buNone/>
            </a:pPr>
            <a:r>
              <a:t/>
            </a:r>
            <a:endParaRPr sz="1500">
              <a:solidFill>
                <a:srgbClr val="212529"/>
              </a:solidFill>
              <a:highlight>
                <a:srgbClr val="FFFFFF"/>
              </a:highlight>
              <a:latin typeface="Fira Code"/>
              <a:ea typeface="Fira Code"/>
              <a:cs typeface="Fira Code"/>
              <a:sym typeface="Fira Code"/>
            </a:endParaRPr>
          </a:p>
          <a:p>
            <a:pPr indent="0" lvl="0" marL="0" rtl="0" algn="l">
              <a:spcBef>
                <a:spcPts val="500"/>
              </a:spcBef>
              <a:spcAft>
                <a:spcPts val="0"/>
              </a:spcAft>
              <a:buNone/>
            </a:pPr>
            <a:r>
              <a:rPr lang="tr" sz="1100">
                <a:solidFill>
                  <a:srgbClr val="212529"/>
                </a:solidFill>
                <a:highlight>
                  <a:srgbClr val="FFFFFF"/>
                </a:highlight>
                <a:latin typeface="Arial"/>
                <a:ea typeface="Arial"/>
                <a:cs typeface="Arial"/>
                <a:sym typeface="Arial"/>
              </a:rPr>
              <a:t> </a:t>
            </a:r>
            <a:endParaRPr sz="1100">
              <a:solidFill>
                <a:srgbClr val="212529"/>
              </a:solidFill>
              <a:highlight>
                <a:srgbClr val="FFFFFF"/>
              </a:highlight>
              <a:latin typeface="Arial"/>
              <a:ea typeface="Arial"/>
              <a:cs typeface="Arial"/>
              <a:sym typeface="Arial"/>
            </a:endParaRPr>
          </a:p>
          <a:p>
            <a:pPr indent="0" lvl="0" marL="0" rtl="0" algn="l">
              <a:lnSpc>
                <a:spcPct val="100000"/>
              </a:lnSpc>
              <a:spcBef>
                <a:spcPts val="0"/>
              </a:spcBef>
              <a:spcAft>
                <a:spcPts val="500"/>
              </a:spcAft>
              <a:buNone/>
            </a:pPr>
            <a:r>
              <a:t/>
            </a:r>
            <a:endParaRPr sz="1500">
              <a:latin typeface="Fira Code"/>
              <a:ea typeface="Fira Code"/>
              <a:cs typeface="Fira Code"/>
              <a:sym typeface="Fira Code"/>
            </a:endParaRPr>
          </a:p>
        </p:txBody>
      </p:sp>
      <p:sp>
        <p:nvSpPr>
          <p:cNvPr id="251" name="Google Shape;25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Heatmap</a:t>
            </a:r>
            <a:r>
              <a:rPr lang="tr"/>
              <a:t> Uygulaması</a:t>
            </a:r>
            <a:endParaRPr/>
          </a:p>
        </p:txBody>
      </p:sp>
      <p:pic>
        <p:nvPicPr>
          <p:cNvPr id="252" name="Google Shape;252;p40"/>
          <p:cNvPicPr preferRelativeResize="0"/>
          <p:nvPr/>
        </p:nvPicPr>
        <p:blipFill>
          <a:blip r:embed="rId3">
            <a:alphaModFix/>
          </a:blip>
          <a:stretch>
            <a:fillRect/>
          </a:stretch>
        </p:blipFill>
        <p:spPr>
          <a:xfrm>
            <a:off x="4732800" y="1203275"/>
            <a:ext cx="4106399" cy="273693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Box Plot</a:t>
            </a:r>
            <a:endParaRPr/>
          </a:p>
        </p:txBody>
      </p:sp>
      <p:sp>
        <p:nvSpPr>
          <p:cNvPr id="258" name="Google Shape;258;p41"/>
          <p:cNvSpPr txBox="1"/>
          <p:nvPr>
            <p:ph idx="1" type="body"/>
          </p:nvPr>
        </p:nvSpPr>
        <p:spPr>
          <a:xfrm>
            <a:off x="311700" y="1152475"/>
            <a:ext cx="42672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tr"/>
              <a:t>G</a:t>
            </a:r>
            <a:r>
              <a:rPr lang="tr"/>
              <a:t>enellikle gruplar arasında bir veri dağılımını göstermenin görsel bir temsilidir. </a:t>
            </a:r>
            <a:endParaRPr/>
          </a:p>
          <a:p>
            <a:pPr indent="-317500" lvl="0" marL="457200" rtl="0" algn="l">
              <a:lnSpc>
                <a:spcPct val="115000"/>
              </a:lnSpc>
              <a:spcBef>
                <a:spcPts val="1200"/>
              </a:spcBef>
              <a:spcAft>
                <a:spcPts val="0"/>
              </a:spcAft>
              <a:buSzPts val="1400"/>
              <a:buChar char="●"/>
            </a:pPr>
            <a:r>
              <a:rPr lang="tr"/>
              <a:t>En basit Box plot çizimleri, minimumdan maksimuma tüm varyasyon aralığını, olası varyasyon aralığını ve aykırı değerleri gösterir.</a:t>
            </a:r>
            <a:endParaRPr/>
          </a:p>
          <a:p>
            <a:pPr indent="-317500" lvl="0" marL="457200" rtl="0" algn="l">
              <a:lnSpc>
                <a:spcPct val="115000"/>
              </a:lnSpc>
              <a:spcBef>
                <a:spcPts val="0"/>
              </a:spcBef>
              <a:spcAft>
                <a:spcPts val="0"/>
              </a:spcAft>
              <a:buSzPts val="1400"/>
              <a:buChar char="●"/>
            </a:pPr>
            <a:r>
              <a:rPr lang="tr"/>
              <a:t>Box plot beş parçadan oluşur</a:t>
            </a:r>
            <a:endParaRPr/>
          </a:p>
          <a:p>
            <a:pPr indent="-317500" lvl="1" marL="914400" rtl="0" algn="l">
              <a:lnSpc>
                <a:spcPct val="115000"/>
              </a:lnSpc>
              <a:spcBef>
                <a:spcPts val="0"/>
              </a:spcBef>
              <a:spcAft>
                <a:spcPts val="0"/>
              </a:spcAft>
              <a:buSzPts val="1400"/>
              <a:buChar char="○"/>
            </a:pPr>
            <a:r>
              <a:rPr lang="tr"/>
              <a:t>minimum </a:t>
            </a:r>
            <a:endParaRPr/>
          </a:p>
          <a:p>
            <a:pPr indent="-317500" lvl="1" marL="914400" rtl="0" algn="l">
              <a:lnSpc>
                <a:spcPct val="115000"/>
              </a:lnSpc>
              <a:spcBef>
                <a:spcPts val="0"/>
              </a:spcBef>
              <a:spcAft>
                <a:spcPts val="0"/>
              </a:spcAft>
              <a:buSzPts val="1400"/>
              <a:buChar char="○"/>
            </a:pPr>
            <a:r>
              <a:rPr lang="tr"/>
              <a:t>ilk çeyrek </a:t>
            </a:r>
            <a:endParaRPr/>
          </a:p>
          <a:p>
            <a:pPr indent="-317500" lvl="1" marL="914400" rtl="0" algn="l">
              <a:lnSpc>
                <a:spcPct val="115000"/>
              </a:lnSpc>
              <a:spcBef>
                <a:spcPts val="0"/>
              </a:spcBef>
              <a:spcAft>
                <a:spcPts val="0"/>
              </a:spcAft>
              <a:buSzPts val="1400"/>
              <a:buChar char="○"/>
            </a:pPr>
            <a:r>
              <a:rPr lang="tr"/>
              <a:t>medyan (ikinci çeyrek) </a:t>
            </a:r>
            <a:endParaRPr/>
          </a:p>
          <a:p>
            <a:pPr indent="-317500" lvl="1" marL="914400" rtl="0" algn="l">
              <a:lnSpc>
                <a:spcPct val="115000"/>
              </a:lnSpc>
              <a:spcBef>
                <a:spcPts val="0"/>
              </a:spcBef>
              <a:spcAft>
                <a:spcPts val="0"/>
              </a:spcAft>
              <a:buSzPts val="1400"/>
              <a:buChar char="○"/>
            </a:pPr>
            <a:r>
              <a:rPr lang="tr"/>
              <a:t>üçüncü çeyrek</a:t>
            </a:r>
            <a:endParaRPr/>
          </a:p>
          <a:p>
            <a:pPr indent="-317500" lvl="1" marL="914400" rtl="0" algn="l">
              <a:lnSpc>
                <a:spcPct val="115000"/>
              </a:lnSpc>
              <a:spcBef>
                <a:spcPts val="0"/>
              </a:spcBef>
              <a:spcAft>
                <a:spcPts val="0"/>
              </a:spcAft>
              <a:buSzPts val="1400"/>
              <a:buChar char="○"/>
            </a:pPr>
            <a:r>
              <a:rPr lang="tr"/>
              <a:t>maksimum</a:t>
            </a:r>
            <a:endParaRPr/>
          </a:p>
        </p:txBody>
      </p:sp>
      <p:pic>
        <p:nvPicPr>
          <p:cNvPr id="259" name="Google Shape;259;p41"/>
          <p:cNvPicPr preferRelativeResize="0"/>
          <p:nvPr/>
        </p:nvPicPr>
        <p:blipFill>
          <a:blip r:embed="rId3">
            <a:alphaModFix/>
          </a:blip>
          <a:stretch>
            <a:fillRect/>
          </a:stretch>
        </p:blipFill>
        <p:spPr>
          <a:xfrm>
            <a:off x="4716988" y="1092725"/>
            <a:ext cx="4267203" cy="2133601"/>
          </a:xfrm>
          <a:prstGeom prst="rect">
            <a:avLst/>
          </a:prstGeom>
          <a:noFill/>
          <a:ln>
            <a:noFill/>
          </a:ln>
        </p:spPr>
      </p:pic>
      <p:pic>
        <p:nvPicPr>
          <p:cNvPr id="260" name="Google Shape;260;p41"/>
          <p:cNvPicPr preferRelativeResize="0"/>
          <p:nvPr/>
        </p:nvPicPr>
        <p:blipFill>
          <a:blip r:embed="rId4">
            <a:alphaModFix/>
          </a:blip>
          <a:stretch>
            <a:fillRect/>
          </a:stretch>
        </p:blipFill>
        <p:spPr>
          <a:xfrm>
            <a:off x="5573188" y="3431350"/>
            <a:ext cx="2554824" cy="683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Veri Nedir?</a:t>
            </a:r>
            <a:endParaRPr/>
          </a:p>
          <a:p>
            <a:pPr indent="0" lvl="0" marL="0" rtl="0" algn="l">
              <a:spcBef>
                <a:spcPts val="0"/>
              </a:spcBef>
              <a:spcAft>
                <a:spcPts val="0"/>
              </a:spcAft>
              <a:buNone/>
            </a:pPr>
            <a:r>
              <a:t/>
            </a:r>
            <a:endParaRPr/>
          </a:p>
        </p:txBody>
      </p:sp>
      <p:sp>
        <p:nvSpPr>
          <p:cNvPr id="69" name="Google Shape;69;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tr">
                <a:highlight>
                  <a:schemeClr val="lt1"/>
                </a:highlight>
              </a:rPr>
              <a:t>Bilginin yapılandırma ile kayıt altına alınıp, kolay analiz edilebilmesi için bir araya getirilmesidir</a:t>
            </a:r>
            <a:endParaRPr>
              <a:highlight>
                <a:schemeClr val="lt1"/>
              </a:highlight>
            </a:endParaRPr>
          </a:p>
          <a:p>
            <a:pPr indent="-317500" lvl="0" marL="457200" rtl="0" algn="l">
              <a:lnSpc>
                <a:spcPct val="115000"/>
              </a:lnSpc>
              <a:spcBef>
                <a:spcPts val="0"/>
              </a:spcBef>
              <a:spcAft>
                <a:spcPts val="0"/>
              </a:spcAft>
              <a:buSzPts val="1400"/>
              <a:buChar char="●"/>
            </a:pPr>
            <a:r>
              <a:rPr lang="tr">
                <a:highlight>
                  <a:schemeClr val="lt1"/>
                </a:highlight>
              </a:rPr>
              <a:t>Bir veya birden fazla bilgiden oluşan kümedir </a:t>
            </a:r>
            <a:endParaRPr>
              <a:highlight>
                <a:schemeClr val="lt1"/>
              </a:highlight>
            </a:endParaRPr>
          </a:p>
          <a:p>
            <a:pPr indent="-317500" lvl="0" marL="457200" rtl="0" algn="l">
              <a:lnSpc>
                <a:spcPct val="115000"/>
              </a:lnSpc>
              <a:spcBef>
                <a:spcPts val="0"/>
              </a:spcBef>
              <a:spcAft>
                <a:spcPts val="0"/>
              </a:spcAft>
              <a:buSzPts val="1400"/>
              <a:buChar char="●"/>
            </a:pPr>
            <a:r>
              <a:rPr lang="tr">
                <a:highlight>
                  <a:schemeClr val="lt1"/>
                </a:highlight>
              </a:rPr>
              <a:t>Genellikle araştırma, gözlem, deney, sayım, ölçüm yoluyla elde edilir. </a:t>
            </a:r>
            <a:endParaRPr>
              <a:highlight>
                <a:schemeClr val="lt1"/>
              </a:highlight>
            </a:endParaRPr>
          </a:p>
          <a:p>
            <a:pPr indent="-317500" lvl="0" marL="457200" rtl="0" algn="l">
              <a:lnSpc>
                <a:spcPct val="115000"/>
              </a:lnSpc>
              <a:spcBef>
                <a:spcPts val="0"/>
              </a:spcBef>
              <a:spcAft>
                <a:spcPts val="0"/>
              </a:spcAft>
              <a:buSzPts val="1400"/>
              <a:buChar char="●"/>
            </a:pPr>
            <a:r>
              <a:rPr lang="tr">
                <a:highlight>
                  <a:schemeClr val="lt1"/>
                </a:highlight>
              </a:rPr>
              <a:t>Yaş, isim, telefon numarası, bir toplama işleminin sonucu ya da sınıfın yaş ortalaması birer veridir</a:t>
            </a:r>
            <a:endParaRPr/>
          </a:p>
        </p:txBody>
      </p:sp>
      <p:pic>
        <p:nvPicPr>
          <p:cNvPr id="70" name="Google Shape;70;p15"/>
          <p:cNvPicPr preferRelativeResize="0"/>
          <p:nvPr/>
        </p:nvPicPr>
        <p:blipFill rotWithShape="1">
          <a:blip r:embed="rId3">
            <a:alphaModFix/>
          </a:blip>
          <a:srcRect b="0" l="0" r="0" t="10626"/>
          <a:stretch/>
        </p:blipFill>
        <p:spPr>
          <a:xfrm>
            <a:off x="4572000" y="1141537"/>
            <a:ext cx="4267200" cy="2860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idx="1" type="body"/>
          </p:nvPr>
        </p:nvSpPr>
        <p:spPr>
          <a:xfrm>
            <a:off x="311700" y="1152475"/>
            <a:ext cx="42672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tr">
                <a:solidFill>
                  <a:srgbClr val="000000"/>
                </a:solidFill>
              </a:rPr>
              <a:t>Sık yapılan hatalar</a:t>
            </a:r>
            <a:endParaRPr b="1">
              <a:solidFill>
                <a:srgbClr val="000000"/>
              </a:solidFill>
            </a:endParaRPr>
          </a:p>
          <a:p>
            <a:pPr indent="-317500" lvl="0" marL="457200" rtl="0" algn="l">
              <a:lnSpc>
                <a:spcPct val="115000"/>
              </a:lnSpc>
              <a:spcBef>
                <a:spcPts val="1200"/>
              </a:spcBef>
              <a:spcAft>
                <a:spcPts val="0"/>
              </a:spcAft>
              <a:buClr>
                <a:srgbClr val="000000"/>
              </a:buClr>
              <a:buSzPts val="1400"/>
              <a:buChar char="●"/>
            </a:pPr>
            <a:r>
              <a:rPr lang="tr">
                <a:solidFill>
                  <a:srgbClr val="000000"/>
                </a:solidFill>
              </a:rPr>
              <a:t>Boxplot, h</a:t>
            </a:r>
            <a:r>
              <a:rPr lang="tr">
                <a:solidFill>
                  <a:srgbClr val="000000"/>
                </a:solidFill>
              </a:rPr>
              <a:t>er grubun örnek boyutunu gizler, açıklama veya kutu genişliği ile gösterir.</a:t>
            </a:r>
            <a:endParaRPr>
              <a:solidFill>
                <a:srgbClr val="000000"/>
              </a:solidFill>
            </a:endParaRPr>
          </a:p>
          <a:p>
            <a:pPr indent="-317500" lvl="0" marL="457200" rtl="0" algn="l">
              <a:lnSpc>
                <a:spcPct val="115000"/>
              </a:lnSpc>
              <a:spcBef>
                <a:spcPts val="0"/>
              </a:spcBef>
              <a:spcAft>
                <a:spcPts val="0"/>
              </a:spcAft>
              <a:buClr>
                <a:srgbClr val="000000"/>
              </a:buClr>
              <a:buSzPts val="1400"/>
              <a:buChar char="●"/>
            </a:pPr>
            <a:r>
              <a:rPr lang="tr">
                <a:solidFill>
                  <a:srgbClr val="000000"/>
                </a:solidFill>
              </a:rPr>
              <a:t>Kutu grafiğiniz medyana göre sıralanmalı</a:t>
            </a:r>
            <a:endParaRPr>
              <a:solidFill>
                <a:srgbClr val="000000"/>
              </a:solidFill>
            </a:endParaRPr>
          </a:p>
          <a:p>
            <a:pPr indent="-317500" lvl="0" marL="457200" rtl="0" algn="l">
              <a:lnSpc>
                <a:spcPct val="115000"/>
              </a:lnSpc>
              <a:spcBef>
                <a:spcPts val="0"/>
              </a:spcBef>
              <a:spcAft>
                <a:spcPts val="0"/>
              </a:spcAft>
              <a:buClr>
                <a:srgbClr val="000000"/>
              </a:buClr>
              <a:buSzPts val="1400"/>
              <a:buChar char="●"/>
            </a:pPr>
            <a:r>
              <a:rPr lang="tr">
                <a:solidFill>
                  <a:srgbClr val="000000"/>
                </a:solidFill>
              </a:rPr>
              <a:t>Boxplot, temel alınan dağıtımı gizler. Veri noktalarının sayısı azsa jitter veya daha büyük veriler için violin plot</a:t>
            </a:r>
            <a:r>
              <a:rPr lang="tr">
                <a:solidFill>
                  <a:srgbClr val="000000"/>
                </a:solidFill>
              </a:rPr>
              <a:t> kullanılabilir</a:t>
            </a:r>
            <a:endParaRPr>
              <a:solidFill>
                <a:srgbClr val="000000"/>
              </a:solidFill>
            </a:endParaRPr>
          </a:p>
        </p:txBody>
      </p:sp>
      <p:sp>
        <p:nvSpPr>
          <p:cNvPr id="266" name="Google Shape;26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Box Plot</a:t>
            </a:r>
            <a:endParaRPr/>
          </a:p>
        </p:txBody>
      </p:sp>
      <p:pic>
        <p:nvPicPr>
          <p:cNvPr id="267" name="Google Shape;267;p42"/>
          <p:cNvPicPr preferRelativeResize="0"/>
          <p:nvPr/>
        </p:nvPicPr>
        <p:blipFill>
          <a:blip r:embed="rId3">
            <a:alphaModFix/>
          </a:blip>
          <a:stretch>
            <a:fillRect/>
          </a:stretch>
        </p:blipFill>
        <p:spPr>
          <a:xfrm>
            <a:off x="4731300" y="1152000"/>
            <a:ext cx="4260301" cy="283950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tr" sz="1500" u="sng">
                <a:solidFill>
                  <a:srgbClr val="212529"/>
                </a:solidFill>
                <a:highlight>
                  <a:srgbClr val="FFFFFF"/>
                </a:highlight>
                <a:latin typeface="Fira Sans"/>
                <a:ea typeface="Fira Sans"/>
                <a:cs typeface="Fira Sans"/>
                <a:sym typeface="Fira Sans"/>
              </a:rPr>
              <a:t>Kod Örneği</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t/>
            </a:r>
            <a:endParaRPr b="1" sz="1500" u="sng">
              <a:solidFill>
                <a:srgbClr val="212529"/>
              </a:solidFill>
              <a:highlight>
                <a:srgbClr val="FFFFFF"/>
              </a:highlight>
              <a:latin typeface="Fira Sans"/>
              <a:ea typeface="Fira Sans"/>
              <a:cs typeface="Fira Sans"/>
              <a:sym typeface="Fira Sans"/>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tips </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 sns.</a:t>
            </a:r>
            <a:r>
              <a:rPr lang="tr" sz="1500">
                <a:highlight>
                  <a:srgbClr val="FFFFFF"/>
                </a:highlight>
                <a:latin typeface="Fira Code"/>
                <a:ea typeface="Fira Code"/>
                <a:cs typeface="Fira Code"/>
                <a:sym typeface="Fira Code"/>
              </a:rPr>
              <a:t>load_dataset(</a:t>
            </a:r>
            <a:r>
              <a:rPr lang="tr" sz="1500">
                <a:solidFill>
                  <a:srgbClr val="483D8B"/>
                </a:solidFill>
                <a:highlight>
                  <a:srgbClr val="FFFFFF"/>
                </a:highlight>
                <a:latin typeface="Fira Code"/>
                <a:ea typeface="Fira Code"/>
                <a:cs typeface="Fira Code"/>
                <a:sym typeface="Fira Code"/>
              </a:rPr>
              <a:t>"tips"</a:t>
            </a:r>
            <a:r>
              <a:rPr lang="tr" sz="1500">
                <a:highlight>
                  <a:srgbClr val="FFFFFF"/>
                </a:highlight>
                <a:latin typeface="Fira Code"/>
                <a:ea typeface="Fira Code"/>
                <a:cs typeface="Fira Code"/>
                <a:sym typeface="Fira Code"/>
              </a:rPr>
              <a:t>)</a:t>
            </a:r>
            <a:endParaRPr sz="1500">
              <a:highlight>
                <a:srgbClr val="FFFFFF"/>
              </a:highlight>
              <a:latin typeface="Fira Code"/>
              <a:ea typeface="Fira Code"/>
              <a:cs typeface="Fira Code"/>
              <a:sym typeface="Fira Code"/>
            </a:endParaRPr>
          </a:p>
          <a:p>
            <a:pPr indent="0" lvl="0" marL="0" rtl="0" algn="l">
              <a:lnSpc>
                <a:spcPct val="100000"/>
              </a:lnSpc>
              <a:spcBef>
                <a:spcPts val="500"/>
              </a:spcBef>
              <a:spcAft>
                <a:spcPts val="0"/>
              </a:spcAft>
              <a:buNone/>
            </a:pPr>
            <a:r>
              <a:rPr lang="tr" sz="1500">
                <a:solidFill>
                  <a:srgbClr val="212529"/>
                </a:solidFill>
                <a:highlight>
                  <a:srgbClr val="FFFFFF"/>
                </a:highlight>
                <a:latin typeface="Fira Code"/>
                <a:ea typeface="Fira Code"/>
                <a:cs typeface="Fira Code"/>
                <a:sym typeface="Fira Code"/>
              </a:rPr>
              <a:t>tips.</a:t>
            </a:r>
            <a:r>
              <a:rPr lang="tr" sz="1500">
                <a:highlight>
                  <a:srgbClr val="FFFFFF"/>
                </a:highlight>
                <a:latin typeface="Fira Code"/>
                <a:ea typeface="Fira Code"/>
                <a:cs typeface="Fira Code"/>
                <a:sym typeface="Fira Code"/>
              </a:rPr>
              <a:t>head()</a:t>
            </a:r>
            <a:endParaRPr sz="1500">
              <a:solidFill>
                <a:srgbClr val="212529"/>
              </a:solidFill>
              <a:highlight>
                <a:srgbClr val="FFFFFF"/>
              </a:highlight>
              <a:latin typeface="Fira Code"/>
              <a:ea typeface="Fira Code"/>
              <a:cs typeface="Fira Code"/>
              <a:sym typeface="Fira Code"/>
            </a:endParaRPr>
          </a:p>
          <a:p>
            <a:pPr indent="0" lvl="0" marL="0" rtl="0" algn="l">
              <a:spcBef>
                <a:spcPts val="500"/>
              </a:spcBef>
              <a:spcAft>
                <a:spcPts val="0"/>
              </a:spcAft>
              <a:buNone/>
            </a:pPr>
            <a:r>
              <a:rPr lang="tr" sz="1500">
                <a:solidFill>
                  <a:srgbClr val="212529"/>
                </a:solidFill>
                <a:highlight>
                  <a:srgbClr val="FFFFFF"/>
                </a:highlight>
                <a:latin typeface="Fira Code"/>
                <a:ea typeface="Fira Code"/>
                <a:cs typeface="Fira Code"/>
                <a:sym typeface="Fira Code"/>
              </a:rPr>
              <a:t>tips.</a:t>
            </a:r>
            <a:r>
              <a:rPr lang="tr" sz="1500">
                <a:highlight>
                  <a:srgbClr val="FFFFFF"/>
                </a:highlight>
                <a:latin typeface="Fira Code"/>
                <a:ea typeface="Fira Code"/>
                <a:cs typeface="Fira Code"/>
                <a:sym typeface="Fira Code"/>
              </a:rPr>
              <a:t>describe()</a:t>
            </a:r>
            <a:r>
              <a:rPr lang="tr" sz="1500">
                <a:solidFill>
                  <a:srgbClr val="212529"/>
                </a:solidFill>
                <a:highlight>
                  <a:srgbClr val="FFFFFF"/>
                </a:highlight>
                <a:latin typeface="Fira Code"/>
                <a:ea typeface="Fira Code"/>
                <a:cs typeface="Fira Code"/>
                <a:sym typeface="Fira Code"/>
              </a:rPr>
              <a:t>.</a:t>
            </a:r>
            <a:r>
              <a:rPr lang="tr" sz="1500">
                <a:highlight>
                  <a:srgbClr val="FFFFFF"/>
                </a:highlight>
                <a:latin typeface="Fira Code"/>
                <a:ea typeface="Fira Code"/>
                <a:cs typeface="Fira Code"/>
                <a:sym typeface="Fira Code"/>
              </a:rPr>
              <a:t>T</a:t>
            </a:r>
            <a:endParaRPr sz="1500">
              <a:highlight>
                <a:srgbClr val="FFFFFF"/>
              </a:highlight>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tr" sz="1500">
                <a:solidFill>
                  <a:srgbClr val="212529"/>
                </a:solidFill>
                <a:highlight>
                  <a:srgbClr val="FFFFFF"/>
                </a:highlight>
                <a:latin typeface="Fira Code"/>
                <a:ea typeface="Fira Code"/>
                <a:cs typeface="Fira Code"/>
                <a:sym typeface="Fira Code"/>
              </a:rPr>
              <a:t>sns.</a:t>
            </a:r>
            <a:r>
              <a:rPr lang="tr" sz="1500">
                <a:highlight>
                  <a:srgbClr val="FFFFFF"/>
                </a:highlight>
                <a:latin typeface="Fira Code"/>
                <a:ea typeface="Fira Code"/>
                <a:cs typeface="Fira Code"/>
                <a:sym typeface="Fira Code"/>
              </a:rPr>
              <a:t>boxplot(</a:t>
            </a:r>
            <a:r>
              <a:rPr lang="tr" sz="1500">
                <a:solidFill>
                  <a:srgbClr val="212529"/>
                </a:solidFill>
                <a:highlight>
                  <a:srgbClr val="FFFFFF"/>
                </a:highlight>
                <a:latin typeface="Fira Code"/>
                <a:ea typeface="Fira Code"/>
                <a:cs typeface="Fira Code"/>
                <a:sym typeface="Fira Code"/>
              </a:rPr>
              <a:t>x</a:t>
            </a:r>
            <a:r>
              <a:rPr lang="tr" sz="1500">
                <a:solidFill>
                  <a:srgbClr val="66CC66"/>
                </a:solidFill>
                <a:highlight>
                  <a:srgbClr val="FFFFFF"/>
                </a:highlight>
                <a:latin typeface="Fira Code"/>
                <a:ea typeface="Fira Code"/>
                <a:cs typeface="Fira Code"/>
                <a:sym typeface="Fira Code"/>
              </a:rPr>
              <a:t>=</a:t>
            </a:r>
            <a:r>
              <a:rPr lang="tr" sz="1500">
                <a:solidFill>
                  <a:srgbClr val="212529"/>
                </a:solidFill>
                <a:highlight>
                  <a:srgbClr val="FFFFFF"/>
                </a:highlight>
                <a:latin typeface="Fira Code"/>
                <a:ea typeface="Fira Code"/>
                <a:cs typeface="Fira Code"/>
                <a:sym typeface="Fira Code"/>
              </a:rPr>
              <a:t>tips</a:t>
            </a:r>
            <a:r>
              <a:rPr lang="tr" sz="1500">
                <a:highlight>
                  <a:srgbClr val="FFFFFF"/>
                </a:highlight>
                <a:latin typeface="Fira Code"/>
                <a:ea typeface="Fira Code"/>
                <a:cs typeface="Fira Code"/>
                <a:sym typeface="Fira Code"/>
              </a:rPr>
              <a:t>[</a:t>
            </a:r>
            <a:r>
              <a:rPr lang="tr" sz="1500">
                <a:solidFill>
                  <a:srgbClr val="483D8B"/>
                </a:solidFill>
                <a:highlight>
                  <a:srgbClr val="FFFFFF"/>
                </a:highlight>
                <a:latin typeface="Fira Code"/>
                <a:ea typeface="Fira Code"/>
                <a:cs typeface="Fira Code"/>
                <a:sym typeface="Fira Code"/>
              </a:rPr>
              <a:t>"total_bill"</a:t>
            </a:r>
            <a:r>
              <a:rPr lang="tr" sz="1500">
                <a:highlight>
                  <a:srgbClr val="FFFFFF"/>
                </a:highlight>
                <a:latin typeface="Fira Code"/>
                <a:ea typeface="Fira Code"/>
                <a:cs typeface="Fira Code"/>
                <a:sym typeface="Fira Code"/>
              </a:rPr>
              <a:t>])</a:t>
            </a:r>
            <a:endParaRPr sz="1500">
              <a:highlight>
                <a:srgbClr val="FFFFFF"/>
              </a:highlight>
              <a:latin typeface="Fira Code"/>
              <a:ea typeface="Fira Code"/>
              <a:cs typeface="Fira Code"/>
              <a:sym typeface="Fira Code"/>
            </a:endParaRPr>
          </a:p>
          <a:p>
            <a:pPr indent="0" lvl="0" marL="1828800" rtl="0" algn="l">
              <a:lnSpc>
                <a:spcPct val="100000"/>
              </a:lnSpc>
              <a:spcBef>
                <a:spcPts val="0"/>
              </a:spcBef>
              <a:spcAft>
                <a:spcPts val="500"/>
              </a:spcAft>
              <a:buNone/>
            </a:pPr>
            <a:r>
              <a:t/>
            </a:r>
            <a:endParaRPr sz="1500">
              <a:solidFill>
                <a:srgbClr val="212529"/>
              </a:solidFill>
              <a:highlight>
                <a:srgbClr val="FFFFFF"/>
              </a:highlight>
              <a:latin typeface="Fira Code"/>
              <a:ea typeface="Fira Code"/>
              <a:cs typeface="Fira Code"/>
              <a:sym typeface="Fira Code"/>
            </a:endParaRPr>
          </a:p>
        </p:txBody>
      </p:sp>
      <p:sp>
        <p:nvSpPr>
          <p:cNvPr id="273" name="Google Shape;27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Box Plot </a:t>
            </a:r>
            <a:r>
              <a:rPr lang="tr"/>
              <a:t>Uygulaması</a:t>
            </a:r>
            <a:endParaRPr/>
          </a:p>
        </p:txBody>
      </p:sp>
      <p:pic>
        <p:nvPicPr>
          <p:cNvPr id="274" name="Google Shape;274;p43"/>
          <p:cNvPicPr preferRelativeResize="0"/>
          <p:nvPr/>
        </p:nvPicPr>
        <p:blipFill>
          <a:blip r:embed="rId3">
            <a:alphaModFix/>
          </a:blip>
          <a:stretch>
            <a:fillRect/>
          </a:stretch>
        </p:blipFill>
        <p:spPr>
          <a:xfrm>
            <a:off x="4655200" y="1149700"/>
            <a:ext cx="4267203" cy="28441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Titanik Veri Seti ile Uygulama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idx="1" type="body"/>
          </p:nvPr>
        </p:nvSpPr>
        <p:spPr>
          <a:xfrm>
            <a:off x="311700" y="1152475"/>
            <a:ext cx="5164800" cy="3416400"/>
          </a:xfrm>
          <a:prstGeom prst="rect">
            <a:avLst/>
          </a:prstGeom>
        </p:spPr>
        <p:txBody>
          <a:bodyPr anchorCtr="0" anchor="t" bIns="91425" lIns="91425" spcFirstLastPara="1" rIns="91425" wrap="square" tIns="91425">
            <a:normAutofit fontScale="25000" lnSpcReduction="20000"/>
          </a:bodyPr>
          <a:lstStyle/>
          <a:p>
            <a:pPr indent="-317500" lvl="0" marL="457200" rtl="0" algn="l">
              <a:lnSpc>
                <a:spcPct val="218181"/>
              </a:lnSpc>
              <a:spcBef>
                <a:spcPts val="3200"/>
              </a:spcBef>
              <a:spcAft>
                <a:spcPts val="0"/>
              </a:spcAft>
              <a:buSzPct val="100000"/>
              <a:buChar char="●"/>
            </a:pPr>
            <a:r>
              <a:rPr lang="tr" sz="5600">
                <a:highlight>
                  <a:srgbClr val="FFFFFF"/>
                </a:highlight>
              </a:rPr>
              <a:t>15 Nisan 1912'de ilk seferinde Titanik bir buz dağına çarparak battı ve 2224 yolcu ve 1502 mürettebat yaşamını yitirdi. Kazanın böyle bir can kaybına neden olmasının sebeplerinden biri yolcu ve mürettebat için yeterli cankurtaran olmamasıydı. </a:t>
            </a:r>
            <a:endParaRPr sz="5600">
              <a:highlight>
                <a:srgbClr val="FFFFFF"/>
              </a:highlight>
            </a:endParaRPr>
          </a:p>
          <a:p>
            <a:pPr indent="-317500" lvl="0" marL="457200" rtl="0" algn="l">
              <a:lnSpc>
                <a:spcPct val="218181"/>
              </a:lnSpc>
              <a:spcBef>
                <a:spcPts val="0"/>
              </a:spcBef>
              <a:spcAft>
                <a:spcPts val="0"/>
              </a:spcAft>
              <a:buSzPct val="100000"/>
              <a:buChar char="●"/>
            </a:pPr>
            <a:r>
              <a:rPr lang="tr" sz="5600">
                <a:highlight>
                  <a:srgbClr val="FFFFFF"/>
                </a:highlight>
              </a:rPr>
              <a:t>Veri seti üzerindeki kolonlarda şu özellikler mevcuttur: </a:t>
            </a:r>
            <a:r>
              <a:rPr lang="tr" sz="5600">
                <a:highlight>
                  <a:srgbClr val="00FF00"/>
                </a:highlight>
              </a:rPr>
              <a:t>PassengerId, Survived, Pclass, Name, Sex, Age, SibSp, Parch, Ticket, Fare, Cabin, Embarked</a:t>
            </a:r>
            <a:endParaRPr sz="5600">
              <a:highlight>
                <a:srgbClr val="00FF00"/>
              </a:highlight>
            </a:endParaRPr>
          </a:p>
          <a:p>
            <a:pPr indent="0" lvl="0" marL="0" rtl="0" algn="l">
              <a:spcBef>
                <a:spcPts val="0"/>
              </a:spcBef>
              <a:spcAft>
                <a:spcPts val="1200"/>
              </a:spcAft>
              <a:buNone/>
            </a:pPr>
            <a:r>
              <a:t/>
            </a:r>
            <a:endParaRPr>
              <a:solidFill>
                <a:srgbClr val="000000"/>
              </a:solidFill>
            </a:endParaRPr>
          </a:p>
        </p:txBody>
      </p:sp>
      <p:sp>
        <p:nvSpPr>
          <p:cNvPr id="285" name="Google Shape;28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highlight>
                  <a:schemeClr val="accent4"/>
                </a:highlight>
              </a:rPr>
              <a:t>Veri setini tanıyalım</a:t>
            </a:r>
            <a:endParaRPr>
              <a:highlight>
                <a:schemeClr val="accent4"/>
              </a:highlight>
            </a:endParaRPr>
          </a:p>
        </p:txBody>
      </p:sp>
      <p:pic>
        <p:nvPicPr>
          <p:cNvPr id="286" name="Google Shape;286;p45"/>
          <p:cNvPicPr preferRelativeResize="0"/>
          <p:nvPr/>
        </p:nvPicPr>
        <p:blipFill>
          <a:blip r:embed="rId3">
            <a:alphaModFix/>
          </a:blip>
          <a:stretch>
            <a:fillRect/>
          </a:stretch>
        </p:blipFill>
        <p:spPr>
          <a:xfrm>
            <a:off x="5628900" y="1625988"/>
            <a:ext cx="3362702" cy="18915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SibSp:</a:t>
            </a:r>
            <a:r>
              <a:rPr lang="tr"/>
              <a:t> Gemideki kardeş/eş sayısı</a:t>
            </a:r>
            <a:endParaRPr/>
          </a:p>
          <a:p>
            <a:pPr indent="0" lvl="0" marL="0" rtl="0" algn="l">
              <a:spcBef>
                <a:spcPts val="1200"/>
              </a:spcBef>
              <a:spcAft>
                <a:spcPts val="0"/>
              </a:spcAft>
              <a:buNone/>
            </a:pPr>
            <a:r>
              <a:rPr b="1" lang="tr"/>
              <a:t>Parch:</a:t>
            </a:r>
            <a:r>
              <a:rPr lang="tr"/>
              <a:t> Gemideki ebeveyn/çocuk sayısı</a:t>
            </a:r>
            <a:endParaRPr/>
          </a:p>
          <a:p>
            <a:pPr indent="0" lvl="0" marL="0" rtl="0" algn="l">
              <a:spcBef>
                <a:spcPts val="1200"/>
              </a:spcBef>
              <a:spcAft>
                <a:spcPts val="0"/>
              </a:spcAft>
              <a:buNone/>
            </a:pPr>
            <a:r>
              <a:rPr b="1" lang="tr"/>
              <a:t>Ticket:</a:t>
            </a:r>
            <a:r>
              <a:rPr lang="tr"/>
              <a:t> Bilet Sayısı</a:t>
            </a:r>
            <a:endParaRPr/>
          </a:p>
          <a:p>
            <a:pPr indent="0" lvl="0" marL="0" rtl="0" algn="l">
              <a:spcBef>
                <a:spcPts val="1200"/>
              </a:spcBef>
              <a:spcAft>
                <a:spcPts val="0"/>
              </a:spcAft>
              <a:buNone/>
            </a:pPr>
            <a:r>
              <a:rPr b="1" lang="tr"/>
              <a:t>Fare:</a:t>
            </a:r>
            <a:r>
              <a:rPr lang="tr"/>
              <a:t> Yolcu Ücreti</a:t>
            </a:r>
            <a:endParaRPr/>
          </a:p>
          <a:p>
            <a:pPr indent="0" lvl="0" marL="0" rtl="0" algn="l">
              <a:spcBef>
                <a:spcPts val="1200"/>
              </a:spcBef>
              <a:spcAft>
                <a:spcPts val="0"/>
              </a:spcAft>
              <a:buNone/>
            </a:pPr>
            <a:r>
              <a:rPr b="1" lang="tr"/>
              <a:t>Cabin: </a:t>
            </a:r>
            <a:r>
              <a:rPr lang="tr"/>
              <a:t>Kabin Numarası</a:t>
            </a:r>
            <a:endParaRPr/>
          </a:p>
          <a:p>
            <a:pPr indent="0" lvl="0" marL="0" rtl="0" algn="l">
              <a:spcBef>
                <a:spcPts val="1200"/>
              </a:spcBef>
              <a:spcAft>
                <a:spcPts val="1200"/>
              </a:spcAft>
              <a:buNone/>
            </a:pPr>
            <a:r>
              <a:rPr b="1" lang="tr"/>
              <a:t>Embarked: </a:t>
            </a:r>
            <a:r>
              <a:rPr lang="tr"/>
              <a:t>Yükleme Limanı</a:t>
            </a:r>
            <a:endParaRPr/>
          </a:p>
        </p:txBody>
      </p:sp>
      <p:sp>
        <p:nvSpPr>
          <p:cNvPr id="292" name="Google Shape;292;p46"/>
          <p:cNvSpPr txBox="1"/>
          <p:nvPr>
            <p:ph idx="1" type="body"/>
          </p:nvPr>
        </p:nvSpPr>
        <p:spPr>
          <a:xfrm>
            <a:off x="311700" y="1152475"/>
            <a:ext cx="36774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3200"/>
              </a:spcBef>
              <a:spcAft>
                <a:spcPts val="0"/>
              </a:spcAft>
              <a:buClr>
                <a:schemeClr val="dk1"/>
              </a:buClr>
              <a:buSzPts val="1100"/>
              <a:buFont typeface="Arial"/>
              <a:buNone/>
            </a:pPr>
            <a:r>
              <a:rPr b="1" lang="tr">
                <a:highlight>
                  <a:schemeClr val="lt1"/>
                </a:highlight>
              </a:rPr>
              <a:t>PassengerID: </a:t>
            </a:r>
            <a:r>
              <a:rPr lang="tr">
                <a:highlight>
                  <a:schemeClr val="lt1"/>
                </a:highlight>
              </a:rPr>
              <a:t>Yolcuyu temsil eden unique değer</a:t>
            </a:r>
            <a:endParaRPr>
              <a:highlight>
                <a:schemeClr val="lt1"/>
              </a:highlight>
            </a:endParaRPr>
          </a:p>
          <a:p>
            <a:pPr indent="0" lvl="0" marL="0" rtl="0" algn="l">
              <a:lnSpc>
                <a:spcPct val="115000"/>
              </a:lnSpc>
              <a:spcBef>
                <a:spcPts val="0"/>
              </a:spcBef>
              <a:spcAft>
                <a:spcPts val="0"/>
              </a:spcAft>
              <a:buClr>
                <a:schemeClr val="dk1"/>
              </a:buClr>
              <a:buSzPts val="1100"/>
              <a:buFont typeface="Arial"/>
              <a:buNone/>
            </a:pPr>
            <a:r>
              <a:rPr b="1" lang="tr"/>
              <a:t>Survived: </a:t>
            </a:r>
            <a:r>
              <a:rPr lang="tr"/>
              <a:t>Yolcu hayatta kaldı mı?(0:No, 1:Yes)</a:t>
            </a:r>
            <a:endParaRPr/>
          </a:p>
          <a:p>
            <a:pPr indent="0" lvl="0" marL="0" rtl="0" algn="l">
              <a:lnSpc>
                <a:spcPct val="115000"/>
              </a:lnSpc>
              <a:spcBef>
                <a:spcPts val="1200"/>
              </a:spcBef>
              <a:spcAft>
                <a:spcPts val="0"/>
              </a:spcAft>
              <a:buClr>
                <a:schemeClr val="dk1"/>
              </a:buClr>
              <a:buSzPts val="1100"/>
              <a:buFont typeface="Arial"/>
              <a:buNone/>
            </a:pPr>
            <a:r>
              <a:rPr b="1" lang="tr"/>
              <a:t>Pclass: </a:t>
            </a:r>
            <a:r>
              <a:rPr lang="tr"/>
              <a:t>Yolcu Sınıfı</a:t>
            </a:r>
            <a:endParaRPr/>
          </a:p>
          <a:p>
            <a:pPr indent="0" lvl="0" marL="0" rtl="0" algn="l">
              <a:lnSpc>
                <a:spcPct val="115000"/>
              </a:lnSpc>
              <a:spcBef>
                <a:spcPts val="1200"/>
              </a:spcBef>
              <a:spcAft>
                <a:spcPts val="0"/>
              </a:spcAft>
              <a:buClr>
                <a:schemeClr val="dk1"/>
              </a:buClr>
              <a:buSzPts val="1100"/>
              <a:buFont typeface="Arial"/>
              <a:buNone/>
            </a:pPr>
            <a:r>
              <a:rPr b="1" lang="tr"/>
              <a:t>Name: </a:t>
            </a:r>
            <a:r>
              <a:rPr lang="tr"/>
              <a:t>Yolcunun İsmi</a:t>
            </a:r>
            <a:endParaRPr/>
          </a:p>
          <a:p>
            <a:pPr indent="0" lvl="0" marL="0" rtl="0" algn="l">
              <a:lnSpc>
                <a:spcPct val="115000"/>
              </a:lnSpc>
              <a:spcBef>
                <a:spcPts val="1200"/>
              </a:spcBef>
              <a:spcAft>
                <a:spcPts val="0"/>
              </a:spcAft>
              <a:buClr>
                <a:schemeClr val="dk1"/>
              </a:buClr>
              <a:buSzPts val="1100"/>
              <a:buFont typeface="Arial"/>
              <a:buNone/>
            </a:pPr>
            <a:r>
              <a:rPr b="1" lang="tr"/>
              <a:t>Sex: </a:t>
            </a:r>
            <a:r>
              <a:rPr lang="tr"/>
              <a:t>Yolcunun Cinsiyeti</a:t>
            </a:r>
            <a:endParaRPr/>
          </a:p>
          <a:p>
            <a:pPr indent="0" lvl="0" marL="0" rtl="0" algn="l">
              <a:lnSpc>
                <a:spcPct val="115000"/>
              </a:lnSpc>
              <a:spcBef>
                <a:spcPts val="1200"/>
              </a:spcBef>
              <a:spcAft>
                <a:spcPts val="0"/>
              </a:spcAft>
              <a:buClr>
                <a:schemeClr val="dk1"/>
              </a:buClr>
              <a:buSzPts val="1100"/>
              <a:buFont typeface="Arial"/>
              <a:buNone/>
            </a:pPr>
            <a:r>
              <a:rPr b="1" lang="tr"/>
              <a:t>Age: </a:t>
            </a:r>
            <a:r>
              <a:rPr lang="tr"/>
              <a:t>Yolcunun Yaşı</a:t>
            </a:r>
            <a:endParaRPr/>
          </a:p>
          <a:p>
            <a:pPr indent="0" lvl="0" marL="0" rtl="0" algn="l">
              <a:lnSpc>
                <a:spcPct val="115000"/>
              </a:lnSpc>
              <a:spcBef>
                <a:spcPts val="1200"/>
              </a:spcBef>
              <a:spcAft>
                <a:spcPts val="1200"/>
              </a:spcAft>
              <a:buNone/>
            </a:pPr>
            <a:r>
              <a:t/>
            </a:r>
            <a:endParaRPr>
              <a:solidFill>
                <a:srgbClr val="FF0000"/>
              </a:solidFill>
            </a:endParaRPr>
          </a:p>
        </p:txBody>
      </p:sp>
      <p:sp>
        <p:nvSpPr>
          <p:cNvPr id="293" name="Google Shape;29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highlight>
                  <a:schemeClr val="accent4"/>
                </a:highlight>
              </a:rPr>
              <a:t>Veri setini tanıyalım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Görselleştirme Nedir?</a:t>
            </a:r>
            <a:endParaRPr/>
          </a:p>
        </p:txBody>
      </p:sp>
      <p:sp>
        <p:nvSpPr>
          <p:cNvPr id="76" name="Google Shape;76;p16"/>
          <p:cNvSpPr txBox="1"/>
          <p:nvPr>
            <p:ph idx="1" type="body"/>
          </p:nvPr>
        </p:nvSpPr>
        <p:spPr>
          <a:xfrm>
            <a:off x="311700" y="1152475"/>
            <a:ext cx="8520600" cy="96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t>Veri görselleştirme, uygulamalı istatistik ve makine öğreniminde önemli bir beceridir. İstatistikler verilerin nicel tanımlamalarına ve tahminlerine odaklanır. Veri görselleştirme, niteliksel bir anlayış kazanmak için önemli bir bakis sağlar.</a:t>
            </a:r>
            <a:endParaRPr/>
          </a:p>
          <a:p>
            <a:pPr indent="0" lvl="0" marL="0" rtl="0" algn="l">
              <a:lnSpc>
                <a:spcPct val="115000"/>
              </a:lnSpc>
              <a:spcBef>
                <a:spcPts val="120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4543950" y="1991138"/>
            <a:ext cx="4119952" cy="2162975"/>
          </a:xfrm>
          <a:prstGeom prst="rect">
            <a:avLst/>
          </a:prstGeom>
          <a:noFill/>
          <a:ln>
            <a:noFill/>
          </a:ln>
        </p:spPr>
      </p:pic>
      <p:sp>
        <p:nvSpPr>
          <p:cNvPr id="78" name="Google Shape;78;p16"/>
          <p:cNvSpPr txBox="1"/>
          <p:nvPr/>
        </p:nvSpPr>
        <p:spPr>
          <a:xfrm>
            <a:off x="311700" y="1991150"/>
            <a:ext cx="40206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latin typeface="Century"/>
                <a:ea typeface="Century"/>
                <a:cs typeface="Century"/>
                <a:sym typeface="Century"/>
              </a:rPr>
              <a:t>Bir veri kümesini keşfederken kalıpları, bozuk verileri, aykırı değerleri ve çok daha fazlasını belirlemeye yardımcı olur. Biraz alan bilgisi ile, veri görselleştirme yaparak ilişkileri ifade etmek ve göstermek için kullanılabilir.</a:t>
            </a:r>
            <a:endParaRPr>
              <a:solidFill>
                <a:schemeClr val="dk1"/>
              </a:solidFill>
              <a:latin typeface="Century"/>
              <a:ea typeface="Century"/>
              <a:cs typeface="Century"/>
              <a:sym typeface="Century"/>
            </a:endParaRPr>
          </a:p>
          <a:p>
            <a:pPr indent="0" lvl="0" marL="0" rtl="0" algn="l">
              <a:lnSpc>
                <a:spcPct val="115000"/>
              </a:lnSpc>
              <a:spcBef>
                <a:spcPts val="1200"/>
              </a:spcBef>
              <a:spcAft>
                <a:spcPts val="0"/>
              </a:spcAft>
              <a:buClr>
                <a:schemeClr val="dk1"/>
              </a:buClr>
              <a:buSzPts val="1100"/>
              <a:buFont typeface="Arial"/>
              <a:buNone/>
            </a:pPr>
            <a:r>
              <a:rPr lang="tr">
                <a:solidFill>
                  <a:schemeClr val="dk1"/>
                </a:solidFill>
                <a:latin typeface="Century"/>
                <a:ea typeface="Century"/>
                <a:cs typeface="Century"/>
                <a:sym typeface="Century"/>
              </a:rPr>
              <a:t>Bu grafikler hakkında bilgi sahibi olarak, karşılaştığınız çoğu veri hakkında hızlı bir şekilde niteliksel bir anlayış elde edebilirsiniz.</a:t>
            </a:r>
            <a:endParaRPr>
              <a:solidFill>
                <a:schemeClr val="dk1"/>
              </a:solidFill>
              <a:latin typeface="Century"/>
              <a:ea typeface="Century"/>
              <a:cs typeface="Century"/>
              <a:sym typeface="Century"/>
            </a:endParaRPr>
          </a:p>
          <a:p>
            <a:pPr indent="0" lvl="0" marL="0" rtl="0" algn="l">
              <a:spcBef>
                <a:spcPts val="1200"/>
              </a:spcBef>
              <a:spcAft>
                <a:spcPts val="0"/>
              </a:spcAft>
              <a:buNone/>
            </a:pPr>
            <a:r>
              <a:t/>
            </a:r>
            <a:endParaRPr>
              <a:latin typeface="Century"/>
              <a:ea typeface="Century"/>
              <a:cs typeface="Century"/>
              <a:sym typeface="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Görselleştirmesinin Avantajları</a:t>
            </a:r>
            <a:endParaRPr/>
          </a:p>
        </p:txBody>
      </p:sp>
      <p:sp>
        <p:nvSpPr>
          <p:cNvPr id="84" name="Google Shape;84;p17"/>
          <p:cNvSpPr txBox="1"/>
          <p:nvPr>
            <p:ph idx="1" type="body"/>
          </p:nvPr>
        </p:nvSpPr>
        <p:spPr>
          <a:xfrm>
            <a:off x="311700" y="1152475"/>
            <a:ext cx="52833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18"/>
              <a:buNone/>
            </a:pPr>
            <a:r>
              <a:rPr b="1" lang="tr"/>
              <a:t>Daha İyi Analiz: </a:t>
            </a:r>
            <a:r>
              <a:rPr lang="tr"/>
              <a:t>Veri tablolarında gözden kaçan unsurları, trendleri ve dağılımları incelemede oldukça etkilidir.</a:t>
            </a:r>
            <a:endParaRPr/>
          </a:p>
          <a:p>
            <a:pPr indent="0" lvl="0" marL="0" rtl="0" algn="l">
              <a:lnSpc>
                <a:spcPct val="115000"/>
              </a:lnSpc>
              <a:spcBef>
                <a:spcPts val="1200"/>
              </a:spcBef>
              <a:spcAft>
                <a:spcPts val="0"/>
              </a:spcAft>
              <a:buSzPts val="1018"/>
              <a:buNone/>
            </a:pPr>
            <a:r>
              <a:rPr b="1" lang="tr"/>
              <a:t>Hızlı Aksiyon: </a:t>
            </a:r>
            <a:r>
              <a:rPr lang="tr"/>
              <a:t>Veri görselleştirmeleri, verilerin </a:t>
            </a:r>
            <a:r>
              <a:rPr lang="tr"/>
              <a:t>hızlı bir şekilde anlamlandırılmasına ve yorumlanmasına olanak sağlar.</a:t>
            </a:r>
            <a:endParaRPr/>
          </a:p>
          <a:p>
            <a:pPr indent="0" lvl="0" marL="0" rtl="0" algn="l">
              <a:lnSpc>
                <a:spcPct val="115000"/>
              </a:lnSpc>
              <a:spcBef>
                <a:spcPts val="1200"/>
              </a:spcBef>
              <a:spcAft>
                <a:spcPts val="0"/>
              </a:spcAft>
              <a:buSzPts val="1018"/>
              <a:buNone/>
            </a:pPr>
            <a:r>
              <a:rPr b="1" lang="tr"/>
              <a:t>Örüntülerin Tanımlanması: </a:t>
            </a:r>
            <a:r>
              <a:rPr lang="tr"/>
              <a:t>Büyük miktarlardaki karmaşık veriler, görselleştirildiklerinde içgörüler için kolaylık sağlayabilir ve veriler arasındaki ilişkilerin bulunmasına olanak tanır.</a:t>
            </a:r>
            <a:endParaRPr/>
          </a:p>
          <a:p>
            <a:pPr indent="0" lvl="0" marL="0" rtl="0" algn="l">
              <a:lnSpc>
                <a:spcPct val="115000"/>
              </a:lnSpc>
              <a:spcBef>
                <a:spcPts val="1200"/>
              </a:spcBef>
              <a:spcAft>
                <a:spcPts val="1200"/>
              </a:spcAft>
              <a:buSzPts val="1018"/>
              <a:buNone/>
            </a:pPr>
            <a:r>
              <a:rPr b="1" lang="tr"/>
              <a:t>Hata bulma: </a:t>
            </a:r>
            <a:r>
              <a:rPr lang="tr"/>
              <a:t>Görselleştirmek, verilerdeki hataları hızlıca belirlemenize yardımcı olur. Veriler yanlış örnekler bulundurma eğilimindeyse, görselleştirilerek hızlıca tespit edilebilir.</a:t>
            </a:r>
            <a:endParaRPr/>
          </a:p>
        </p:txBody>
      </p:sp>
      <p:pic>
        <p:nvPicPr>
          <p:cNvPr id="85" name="Google Shape;85;p17"/>
          <p:cNvPicPr preferRelativeResize="0"/>
          <p:nvPr/>
        </p:nvPicPr>
        <p:blipFill>
          <a:blip r:embed="rId3">
            <a:alphaModFix/>
          </a:blip>
          <a:stretch>
            <a:fillRect/>
          </a:stretch>
        </p:blipFill>
        <p:spPr>
          <a:xfrm>
            <a:off x="5627575" y="940100"/>
            <a:ext cx="3244201" cy="32632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Türleri</a:t>
            </a:r>
            <a:endParaRPr/>
          </a:p>
        </p:txBody>
      </p:sp>
      <p:sp>
        <p:nvSpPr>
          <p:cNvPr id="91" name="Google Shape;91;p18"/>
          <p:cNvSpPr txBox="1"/>
          <p:nvPr>
            <p:ph idx="1" type="body"/>
          </p:nvPr>
        </p:nvSpPr>
        <p:spPr>
          <a:xfrm>
            <a:off x="311700" y="1183750"/>
            <a:ext cx="3322500" cy="24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Sayısal Veri Türü:</a:t>
            </a:r>
            <a:endParaRPr/>
          </a:p>
          <a:p>
            <a:pPr indent="-317500" lvl="0" marL="457200" rtl="0" algn="l">
              <a:spcBef>
                <a:spcPts val="1200"/>
              </a:spcBef>
              <a:spcAft>
                <a:spcPts val="0"/>
              </a:spcAft>
              <a:buSzPts val="1400"/>
              <a:buChar char="●"/>
            </a:pPr>
            <a:r>
              <a:rPr b="1" lang="tr"/>
              <a:t>Tamsayı</a:t>
            </a:r>
            <a:r>
              <a:rPr lang="tr"/>
              <a:t>: Kesirli kısmı olmayan tam sayılar</a:t>
            </a:r>
            <a:endParaRPr/>
          </a:p>
          <a:p>
            <a:pPr indent="-317500" lvl="0" marL="457200" rtl="0" algn="l">
              <a:spcBef>
                <a:spcPts val="0"/>
              </a:spcBef>
              <a:spcAft>
                <a:spcPts val="0"/>
              </a:spcAft>
              <a:buSzPts val="1400"/>
              <a:buChar char="●"/>
            </a:pPr>
            <a:r>
              <a:rPr b="1" lang="tr"/>
              <a:t>Gerçek</a:t>
            </a:r>
            <a:r>
              <a:rPr lang="tr"/>
              <a:t>: Kayan nokta değerleri</a:t>
            </a:r>
            <a:endParaRPr/>
          </a:p>
          <a:p>
            <a:pPr indent="0" lvl="0" marL="0" rtl="0" algn="l">
              <a:spcBef>
                <a:spcPts val="1200"/>
              </a:spcBef>
              <a:spcAft>
                <a:spcPts val="0"/>
              </a:spcAft>
              <a:buNone/>
            </a:pPr>
            <a:r>
              <a:rPr b="1" lang="tr"/>
              <a:t>Kategorik Veri Türü:</a:t>
            </a:r>
            <a:r>
              <a:rPr lang="tr"/>
              <a:t> </a:t>
            </a:r>
            <a:endParaRPr/>
          </a:p>
          <a:p>
            <a:pPr indent="-317500" lvl="0" marL="457200" rtl="0" algn="l">
              <a:spcBef>
                <a:spcPts val="1200"/>
              </a:spcBef>
              <a:spcAft>
                <a:spcPts val="0"/>
              </a:spcAft>
              <a:buSzPts val="1400"/>
              <a:buChar char="●"/>
            </a:pPr>
            <a:r>
              <a:rPr b="1" lang="tr"/>
              <a:t>Ordinal</a:t>
            </a:r>
            <a:r>
              <a:rPr lang="tr"/>
              <a:t>: Sıralama sırasına sahip etiketler</a:t>
            </a:r>
            <a:endParaRPr/>
          </a:p>
          <a:p>
            <a:pPr indent="-317500" lvl="0" marL="457200" rtl="0" algn="l">
              <a:spcBef>
                <a:spcPts val="0"/>
              </a:spcBef>
              <a:spcAft>
                <a:spcPts val="0"/>
              </a:spcAft>
              <a:buSzPts val="1400"/>
              <a:buChar char="●"/>
            </a:pPr>
            <a:r>
              <a:rPr b="1" lang="tr"/>
              <a:t>Nominal</a:t>
            </a:r>
            <a:r>
              <a:rPr lang="tr"/>
              <a:t>: Sıralama içermeyen etiketler</a:t>
            </a:r>
            <a:endParaRPr/>
          </a:p>
          <a:p>
            <a:pPr indent="-317500" lvl="0" marL="457200" rtl="0" algn="l">
              <a:spcBef>
                <a:spcPts val="0"/>
              </a:spcBef>
              <a:spcAft>
                <a:spcPts val="0"/>
              </a:spcAft>
              <a:buSzPts val="1400"/>
              <a:buChar char="●"/>
            </a:pPr>
            <a:r>
              <a:rPr b="1" lang="tr"/>
              <a:t>Boolean</a:t>
            </a:r>
            <a:r>
              <a:rPr lang="tr"/>
              <a:t>: True ve False değerleri</a:t>
            </a:r>
            <a:endParaRPr/>
          </a:p>
        </p:txBody>
      </p:sp>
      <p:pic>
        <p:nvPicPr>
          <p:cNvPr id="92" name="Google Shape;92;p18"/>
          <p:cNvPicPr preferRelativeResize="0"/>
          <p:nvPr/>
        </p:nvPicPr>
        <p:blipFill>
          <a:blip r:embed="rId3">
            <a:alphaModFix/>
          </a:blip>
          <a:stretch>
            <a:fillRect/>
          </a:stretch>
        </p:blipFill>
        <p:spPr>
          <a:xfrm>
            <a:off x="4306875" y="1259625"/>
            <a:ext cx="4408200" cy="26242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1732800"/>
            <a:ext cx="8520600" cy="16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6000"/>
              <a:t>Kurulum &amp;</a:t>
            </a:r>
            <a:endParaRPr sz="6000"/>
          </a:p>
          <a:p>
            <a:pPr indent="0" lvl="0" marL="0" rtl="0" algn="ctr">
              <a:spcBef>
                <a:spcPts val="0"/>
              </a:spcBef>
              <a:spcAft>
                <a:spcPts val="0"/>
              </a:spcAft>
              <a:buNone/>
            </a:pPr>
            <a:r>
              <a:rPr lang="tr" sz="6000"/>
              <a:t>Veri Setleri</a:t>
            </a:r>
            <a:endParaRPr sz="6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Temel Veri Görselleştirme Bilgileri</a:t>
            </a:r>
            <a:endParaRPr/>
          </a:p>
        </p:txBody>
      </p:sp>
      <p:sp>
        <p:nvSpPr>
          <p:cNvPr id="103" name="Google Shape;103;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tr" u="sng">
                <a:solidFill>
                  <a:schemeClr val="accent5"/>
                </a:solidFill>
                <a:hlinkClick r:id="rId3">
                  <a:extLst>
                    <a:ext uri="{A12FA001-AC4F-418D-AE19-62706E023703}">
                      <ahyp:hlinkClr val="tx"/>
                    </a:ext>
                  </a:extLst>
                </a:hlinkClick>
              </a:rPr>
              <a:t>Google Colab</a:t>
            </a:r>
            <a:endParaRPr/>
          </a:p>
          <a:p>
            <a:pPr indent="0" lvl="0" marL="0" rtl="0" algn="ctr">
              <a:spcBef>
                <a:spcPts val="0"/>
              </a:spcBef>
              <a:spcAft>
                <a:spcPts val="0"/>
              </a:spcAft>
              <a:buClr>
                <a:schemeClr val="dk1"/>
              </a:buClr>
              <a:buSzPct val="39285"/>
              <a:buFont typeface="Arial"/>
              <a:buNone/>
            </a:pPr>
            <a:r>
              <a:rPr lang="tr" u="sng">
                <a:solidFill>
                  <a:schemeClr val="hlink"/>
                </a:solidFill>
                <a:hlinkClick r:id="rId4"/>
              </a:rPr>
              <a:t>Temel Veri Görselleştirmeleri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sz="6000"/>
              <a:t>Görselleştirme</a:t>
            </a:r>
            <a:r>
              <a:rPr lang="tr" sz="6000"/>
              <a:t> </a:t>
            </a:r>
            <a:endParaRPr sz="6000"/>
          </a:p>
          <a:p>
            <a:pPr indent="0" lvl="0" marL="0" rtl="0" algn="ctr">
              <a:spcBef>
                <a:spcPts val="0"/>
              </a:spcBef>
              <a:spcAft>
                <a:spcPts val="0"/>
              </a:spcAft>
              <a:buNone/>
            </a:pPr>
            <a:r>
              <a:rPr lang="tr" sz="6000"/>
              <a:t>Tipleri</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